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drawings/drawing1.xml" ContentType="application/vnd.openxmlformats-officedocument.drawingml.chartshapes+xml"/>
  <Override PartName="/ppt/charts/chart8.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32404050" cy="28803600"/>
  <p:notesSz cx="6858000" cy="9144000"/>
  <p:defaultText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72">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2E22"/>
    <a:srgbClr val="57864A"/>
    <a:srgbClr val="F28D3A"/>
    <a:srgbClr val="CC0000"/>
    <a:srgbClr val="B5FDD2"/>
    <a:srgbClr val="D6532A"/>
    <a:srgbClr val="CFEE12"/>
    <a:srgbClr val="E6FE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7" autoAdjust="0"/>
  </p:normalViewPr>
  <p:slideViewPr>
    <p:cSldViewPr>
      <p:cViewPr>
        <p:scale>
          <a:sx n="55" d="100"/>
          <a:sy n="55" d="100"/>
        </p:scale>
        <p:origin x="42" y="102"/>
      </p:cViewPr>
      <p:guideLst>
        <p:guide orient="horz" pos="9072"/>
        <p:guide pos="1020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200" d="100"/>
        <a:sy n="200" d="100"/>
      </p:scale>
      <p:origin x="0" y="6024"/>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Foglio_di_lavoro_di_Microsoft_Excel.xlsx"/></Relationships>
</file>

<file path=ppt/charts/_rels/chart2.xml.rels><?xml version="1.0" encoding="UTF-8" standalone="yes"?>
<Relationships xmlns="http://schemas.openxmlformats.org/package/2006/relationships"><Relationship Id="rId1" Type="http://schemas.openxmlformats.org/officeDocument/2006/relationships/package" Target="../embeddings/Foglio_di_lavoro_di_Microsoft_Excel1.xlsx"/></Relationships>
</file>

<file path=ppt/charts/_rels/chart3.xml.rels><?xml version="1.0" encoding="UTF-8" standalone="yes"?>
<Relationships xmlns="http://schemas.openxmlformats.org/package/2006/relationships"><Relationship Id="rId1" Type="http://schemas.openxmlformats.org/officeDocument/2006/relationships/package" Target="../embeddings/Foglio_di_lavoro_di_Microsoft_Excel2.xlsx"/></Relationships>
</file>

<file path=ppt/charts/_rels/chart4.xml.rels><?xml version="1.0" encoding="UTF-8" standalone="yes"?>
<Relationships xmlns="http://schemas.openxmlformats.org/package/2006/relationships"><Relationship Id="rId1" Type="http://schemas.openxmlformats.org/officeDocument/2006/relationships/package" Target="../embeddings/Foglio_di_lavoro_di_Microsoft_Excel3.xlsx"/></Relationships>
</file>

<file path=ppt/charts/_rels/chart5.xml.rels><?xml version="1.0" encoding="UTF-8" standalone="yes"?>
<Relationships xmlns="http://schemas.openxmlformats.org/package/2006/relationships"><Relationship Id="rId1" Type="http://schemas.openxmlformats.org/officeDocument/2006/relationships/package" Target="../embeddings/Foglio_di_lavoro_di_Microsoft_Excel4.xlsx"/></Relationships>
</file>

<file path=ppt/charts/_rels/chart6.xml.rels><?xml version="1.0" encoding="UTF-8" standalone="yes"?>
<Relationships xmlns="http://schemas.openxmlformats.org/package/2006/relationships"><Relationship Id="rId1" Type="http://schemas.openxmlformats.org/officeDocument/2006/relationships/package" Target="../embeddings/Foglio_di_lavoro_di_Microsoft_Excel5.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Foglio_di_lavoro_di_Microsoft_Excel6.xlsx"/></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Foglio_di_lavoro_di_Microsoft_Excel7.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1943490364901122E-2"/>
          <c:y val="5.999361182279634E-2"/>
          <c:w val="0.78128977273872979"/>
          <c:h val="0.63840906772075268"/>
        </c:manualLayout>
      </c:layout>
      <c:bar3DChart>
        <c:barDir val="col"/>
        <c:grouping val="clustered"/>
        <c:varyColors val="0"/>
        <c:ser>
          <c:idx val="0"/>
          <c:order val="0"/>
          <c:tx>
            <c:strRef>
              <c:f>Foglio1!$B$1</c:f>
              <c:strCache>
                <c:ptCount val="1"/>
                <c:pt idx="0">
                  <c:v>STROKE</c:v>
                </c:pt>
              </c:strCache>
            </c:strRef>
          </c:tx>
          <c:invertIfNegative val="0"/>
          <c:cat>
            <c:strRef>
              <c:f>Foglio1!$A$2:$A$10</c:f>
              <c:strCache>
                <c:ptCount val="9"/>
                <c:pt idx="0">
                  <c:v>TOTAL ADM</c:v>
                </c:pt>
                <c:pt idx="1">
                  <c:v>COGN ADM</c:v>
                </c:pt>
                <c:pt idx="2">
                  <c:v>MOTOR ADM</c:v>
                </c:pt>
                <c:pt idx="3">
                  <c:v>TOTAL DIS</c:v>
                </c:pt>
                <c:pt idx="4">
                  <c:v>COGN DIS</c:v>
                </c:pt>
                <c:pt idx="5">
                  <c:v>MOTOR DIS</c:v>
                </c:pt>
                <c:pt idx="6">
                  <c:v>TOTAL GAIN</c:v>
                </c:pt>
                <c:pt idx="7">
                  <c:v>COGN GAIN</c:v>
                </c:pt>
                <c:pt idx="8">
                  <c:v>MOTOR GAIN</c:v>
                </c:pt>
              </c:strCache>
            </c:strRef>
          </c:cat>
          <c:val>
            <c:numRef>
              <c:f>Foglio1!$B$2:$B$10</c:f>
              <c:numCache>
                <c:formatCode>General</c:formatCode>
                <c:ptCount val="9"/>
                <c:pt idx="0">
                  <c:v>62.57</c:v>
                </c:pt>
                <c:pt idx="1">
                  <c:v>26.29</c:v>
                </c:pt>
                <c:pt idx="2">
                  <c:v>36.28</c:v>
                </c:pt>
                <c:pt idx="3">
                  <c:v>92.48</c:v>
                </c:pt>
                <c:pt idx="4">
                  <c:v>29.77</c:v>
                </c:pt>
                <c:pt idx="5">
                  <c:v>62.69</c:v>
                </c:pt>
                <c:pt idx="6">
                  <c:v>29.87</c:v>
                </c:pt>
                <c:pt idx="7">
                  <c:v>3.48</c:v>
                </c:pt>
                <c:pt idx="8">
                  <c:v>26.39</c:v>
                </c:pt>
              </c:numCache>
            </c:numRef>
          </c:val>
          <c:extLst>
            <c:ext xmlns:c16="http://schemas.microsoft.com/office/drawing/2014/chart" uri="{C3380CC4-5D6E-409C-BE32-E72D297353CC}">
              <c16:uniqueId val="{00000000-703C-4E06-8F32-C7140CEA0640}"/>
            </c:ext>
          </c:extLst>
        </c:ser>
        <c:ser>
          <c:idx val="1"/>
          <c:order val="1"/>
          <c:tx>
            <c:strRef>
              <c:f>Foglio1!$C$1</c:f>
              <c:strCache>
                <c:ptCount val="1"/>
                <c:pt idx="0">
                  <c:v>ORTHO</c:v>
                </c:pt>
              </c:strCache>
            </c:strRef>
          </c:tx>
          <c:invertIfNegative val="0"/>
          <c:cat>
            <c:strRef>
              <c:f>Foglio1!$A$2:$A$10</c:f>
              <c:strCache>
                <c:ptCount val="9"/>
                <c:pt idx="0">
                  <c:v>TOTAL ADM</c:v>
                </c:pt>
                <c:pt idx="1">
                  <c:v>COGN ADM</c:v>
                </c:pt>
                <c:pt idx="2">
                  <c:v>MOTOR ADM</c:v>
                </c:pt>
                <c:pt idx="3">
                  <c:v>TOTAL DIS</c:v>
                </c:pt>
                <c:pt idx="4">
                  <c:v>COGN DIS</c:v>
                </c:pt>
                <c:pt idx="5">
                  <c:v>MOTOR DIS</c:v>
                </c:pt>
                <c:pt idx="6">
                  <c:v>TOTAL GAIN</c:v>
                </c:pt>
                <c:pt idx="7">
                  <c:v>COGN GAIN</c:v>
                </c:pt>
                <c:pt idx="8">
                  <c:v>MOTOR GAIN</c:v>
                </c:pt>
              </c:strCache>
            </c:strRef>
          </c:cat>
          <c:val>
            <c:numRef>
              <c:f>Foglio1!$C$2:$C$10</c:f>
              <c:numCache>
                <c:formatCode>General</c:formatCode>
                <c:ptCount val="9"/>
                <c:pt idx="0">
                  <c:v>75.650000000000006</c:v>
                </c:pt>
                <c:pt idx="1">
                  <c:v>31.79</c:v>
                </c:pt>
                <c:pt idx="2">
                  <c:v>43.84</c:v>
                </c:pt>
                <c:pt idx="3">
                  <c:v>102.43</c:v>
                </c:pt>
                <c:pt idx="4">
                  <c:v>33.03</c:v>
                </c:pt>
                <c:pt idx="5">
                  <c:v>69.72</c:v>
                </c:pt>
                <c:pt idx="6">
                  <c:v>27.03</c:v>
                </c:pt>
                <c:pt idx="7">
                  <c:v>1.25</c:v>
                </c:pt>
                <c:pt idx="8">
                  <c:v>25.81</c:v>
                </c:pt>
              </c:numCache>
            </c:numRef>
          </c:val>
          <c:extLst>
            <c:ext xmlns:c16="http://schemas.microsoft.com/office/drawing/2014/chart" uri="{C3380CC4-5D6E-409C-BE32-E72D297353CC}">
              <c16:uniqueId val="{00000001-703C-4E06-8F32-C7140CEA0640}"/>
            </c:ext>
          </c:extLst>
        </c:ser>
        <c:dLbls>
          <c:showLegendKey val="0"/>
          <c:showVal val="0"/>
          <c:showCatName val="0"/>
          <c:showSerName val="0"/>
          <c:showPercent val="0"/>
          <c:showBubbleSize val="0"/>
        </c:dLbls>
        <c:gapWidth val="150"/>
        <c:shape val="box"/>
        <c:axId val="53534208"/>
        <c:axId val="135301376"/>
        <c:axId val="0"/>
      </c:bar3DChart>
      <c:catAx>
        <c:axId val="53534208"/>
        <c:scaling>
          <c:orientation val="minMax"/>
        </c:scaling>
        <c:delete val="0"/>
        <c:axPos val="b"/>
        <c:numFmt formatCode="General" sourceLinked="0"/>
        <c:majorTickMark val="out"/>
        <c:minorTickMark val="none"/>
        <c:tickLblPos val="nextTo"/>
        <c:crossAx val="135301376"/>
        <c:crosses val="autoZero"/>
        <c:auto val="1"/>
        <c:lblAlgn val="ctr"/>
        <c:lblOffset val="100"/>
        <c:noMultiLvlLbl val="0"/>
      </c:catAx>
      <c:valAx>
        <c:axId val="135301376"/>
        <c:scaling>
          <c:orientation val="minMax"/>
        </c:scaling>
        <c:delete val="0"/>
        <c:axPos val="l"/>
        <c:majorGridlines/>
        <c:numFmt formatCode="General" sourceLinked="1"/>
        <c:majorTickMark val="out"/>
        <c:minorTickMark val="none"/>
        <c:tickLblPos val="nextTo"/>
        <c:crossAx val="53534208"/>
        <c:crosses val="autoZero"/>
        <c:crossBetween val="between"/>
      </c:valAx>
    </c:plotArea>
    <c:legend>
      <c:legendPos val="r"/>
      <c:layout>
        <c:manualLayout>
          <c:xMode val="edge"/>
          <c:yMode val="edge"/>
          <c:x val="0.37352666893502146"/>
          <c:y val="7.3748649697647981E-2"/>
          <c:w val="0.57525562169593381"/>
          <c:h val="0.12357777794139767"/>
        </c:manualLayout>
      </c:layout>
      <c:overlay val="0"/>
      <c:txPr>
        <a:bodyPr/>
        <a:lstStyle/>
        <a:p>
          <a:pPr>
            <a:defRPr sz="2600" baseline="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5.412866726733357E-2"/>
          <c:y val="0.12561939964700314"/>
          <c:w val="0.79910461820546175"/>
          <c:h val="0.72657449214434444"/>
        </c:manualLayout>
      </c:layout>
      <c:bar3DChart>
        <c:barDir val="col"/>
        <c:grouping val="clustered"/>
        <c:varyColors val="0"/>
        <c:ser>
          <c:idx val="0"/>
          <c:order val="0"/>
          <c:tx>
            <c:strRef>
              <c:f>Foglio1!$B$1</c:f>
              <c:strCache>
                <c:ptCount val="1"/>
                <c:pt idx="0">
                  <c:v>STROKE</c:v>
                </c:pt>
              </c:strCache>
            </c:strRef>
          </c:tx>
          <c:invertIfNegative val="0"/>
          <c:cat>
            <c:strRef>
              <c:f>Foglio1!$A$2:$A$7</c:f>
              <c:strCache>
                <c:ptCount val="6"/>
                <c:pt idx="0">
                  <c:v>ANXIETY ADM</c:v>
                </c:pt>
                <c:pt idx="1">
                  <c:v>DEPR ADM</c:v>
                </c:pt>
                <c:pt idx="2">
                  <c:v>ANXIETY DIS</c:v>
                </c:pt>
                <c:pt idx="3">
                  <c:v>DEPR DIS</c:v>
                </c:pt>
                <c:pt idx="4">
                  <c:v>ANXIETY GAIN</c:v>
                </c:pt>
                <c:pt idx="5">
                  <c:v>DEPR GAIN</c:v>
                </c:pt>
              </c:strCache>
            </c:strRef>
          </c:cat>
          <c:val>
            <c:numRef>
              <c:f>Foglio1!$B$2:$B$7</c:f>
              <c:numCache>
                <c:formatCode>General</c:formatCode>
                <c:ptCount val="6"/>
                <c:pt idx="0">
                  <c:v>6.55</c:v>
                </c:pt>
                <c:pt idx="1">
                  <c:v>8.56</c:v>
                </c:pt>
                <c:pt idx="2">
                  <c:v>5.48</c:v>
                </c:pt>
                <c:pt idx="3">
                  <c:v>6.83</c:v>
                </c:pt>
                <c:pt idx="4">
                  <c:v>1.07</c:v>
                </c:pt>
                <c:pt idx="5">
                  <c:v>1.77</c:v>
                </c:pt>
              </c:numCache>
            </c:numRef>
          </c:val>
          <c:extLst>
            <c:ext xmlns:c16="http://schemas.microsoft.com/office/drawing/2014/chart" uri="{C3380CC4-5D6E-409C-BE32-E72D297353CC}">
              <c16:uniqueId val="{00000000-A1A4-48B6-86D8-129DCAD60091}"/>
            </c:ext>
          </c:extLst>
        </c:ser>
        <c:ser>
          <c:idx val="1"/>
          <c:order val="1"/>
          <c:tx>
            <c:strRef>
              <c:f>Foglio1!$C$1</c:f>
              <c:strCache>
                <c:ptCount val="1"/>
                <c:pt idx="0">
                  <c:v>ORTHO</c:v>
                </c:pt>
              </c:strCache>
            </c:strRef>
          </c:tx>
          <c:invertIfNegative val="0"/>
          <c:cat>
            <c:strRef>
              <c:f>Foglio1!$A$2:$A$7</c:f>
              <c:strCache>
                <c:ptCount val="6"/>
                <c:pt idx="0">
                  <c:v>ANXIETY ADM</c:v>
                </c:pt>
                <c:pt idx="1">
                  <c:v>DEPR ADM</c:v>
                </c:pt>
                <c:pt idx="2">
                  <c:v>ANXIETY DIS</c:v>
                </c:pt>
                <c:pt idx="3">
                  <c:v>DEPR DIS</c:v>
                </c:pt>
                <c:pt idx="4">
                  <c:v>ANXIETY GAIN</c:v>
                </c:pt>
                <c:pt idx="5">
                  <c:v>DEPR GAIN</c:v>
                </c:pt>
              </c:strCache>
            </c:strRef>
          </c:cat>
          <c:val>
            <c:numRef>
              <c:f>Foglio1!$C$2:$C$7</c:f>
              <c:numCache>
                <c:formatCode>General</c:formatCode>
                <c:ptCount val="6"/>
                <c:pt idx="0">
                  <c:v>5.49</c:v>
                </c:pt>
                <c:pt idx="1">
                  <c:v>6.91</c:v>
                </c:pt>
                <c:pt idx="2">
                  <c:v>4.58</c:v>
                </c:pt>
                <c:pt idx="3">
                  <c:v>5.5</c:v>
                </c:pt>
                <c:pt idx="4">
                  <c:v>0.9</c:v>
                </c:pt>
                <c:pt idx="5">
                  <c:v>1.42</c:v>
                </c:pt>
              </c:numCache>
            </c:numRef>
          </c:val>
          <c:extLst>
            <c:ext xmlns:c16="http://schemas.microsoft.com/office/drawing/2014/chart" uri="{C3380CC4-5D6E-409C-BE32-E72D297353CC}">
              <c16:uniqueId val="{00000001-A1A4-48B6-86D8-129DCAD60091}"/>
            </c:ext>
          </c:extLst>
        </c:ser>
        <c:dLbls>
          <c:showLegendKey val="0"/>
          <c:showVal val="0"/>
          <c:showCatName val="0"/>
          <c:showSerName val="0"/>
          <c:showPercent val="0"/>
          <c:showBubbleSize val="0"/>
        </c:dLbls>
        <c:gapWidth val="150"/>
        <c:shape val="box"/>
        <c:axId val="130498048"/>
        <c:axId val="135303680"/>
        <c:axId val="0"/>
      </c:bar3DChart>
      <c:catAx>
        <c:axId val="130498048"/>
        <c:scaling>
          <c:orientation val="minMax"/>
        </c:scaling>
        <c:delete val="0"/>
        <c:axPos val="b"/>
        <c:numFmt formatCode="General" sourceLinked="0"/>
        <c:majorTickMark val="out"/>
        <c:minorTickMark val="none"/>
        <c:tickLblPos val="nextTo"/>
        <c:crossAx val="135303680"/>
        <c:crosses val="autoZero"/>
        <c:auto val="1"/>
        <c:lblAlgn val="ctr"/>
        <c:lblOffset val="100"/>
        <c:noMultiLvlLbl val="0"/>
      </c:catAx>
      <c:valAx>
        <c:axId val="135303680"/>
        <c:scaling>
          <c:orientation val="minMax"/>
        </c:scaling>
        <c:delete val="0"/>
        <c:axPos val="l"/>
        <c:majorGridlines/>
        <c:numFmt formatCode="General" sourceLinked="1"/>
        <c:majorTickMark val="out"/>
        <c:minorTickMark val="none"/>
        <c:tickLblPos val="nextTo"/>
        <c:crossAx val="130498048"/>
        <c:crosses val="autoZero"/>
        <c:crossBetween val="between"/>
      </c:valAx>
    </c:plotArea>
    <c:legend>
      <c:legendPos val="r"/>
      <c:layout>
        <c:manualLayout>
          <c:xMode val="edge"/>
          <c:yMode val="edge"/>
          <c:x val="0.45035323298858848"/>
          <c:y val="6.6233252431495859E-2"/>
          <c:w val="0.35145650032249975"/>
          <c:h val="0.22768199280118978"/>
        </c:manualLayout>
      </c:layout>
      <c:overlay val="0"/>
      <c:txPr>
        <a:bodyPr/>
        <a:lstStyle/>
        <a:p>
          <a:pPr>
            <a:defRPr sz="240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3067203941219525E-2"/>
          <c:y val="0.15198313680143521"/>
          <c:w val="0.42199978534764526"/>
          <c:h val="0.83829457239719152"/>
        </c:manualLayout>
      </c:layout>
      <c:pieChart>
        <c:varyColors val="1"/>
        <c:ser>
          <c:idx val="0"/>
          <c:order val="0"/>
          <c:tx>
            <c:strRef>
              <c:f>Foglio1!$B$1</c:f>
              <c:strCache>
                <c:ptCount val="1"/>
                <c:pt idx="0">
                  <c:v>LESION</c:v>
                </c:pt>
              </c:strCache>
            </c:strRef>
          </c:tx>
          <c:dPt>
            <c:idx val="0"/>
            <c:bubble3D val="0"/>
            <c:spPr>
              <a:solidFill>
                <a:srgbClr val="CFEE12"/>
              </a:solidFill>
            </c:spPr>
            <c:extLst>
              <c:ext xmlns:c16="http://schemas.microsoft.com/office/drawing/2014/chart" uri="{C3380CC4-5D6E-409C-BE32-E72D297353CC}">
                <c16:uniqueId val="{00000001-4E1C-4E73-BE71-E0297C6F3B19}"/>
              </c:ext>
            </c:extLst>
          </c:dPt>
          <c:dPt>
            <c:idx val="1"/>
            <c:bubble3D val="0"/>
            <c:spPr>
              <a:solidFill>
                <a:srgbClr val="D6532A"/>
              </a:solidFill>
            </c:spPr>
            <c:extLst>
              <c:ext xmlns:c16="http://schemas.microsoft.com/office/drawing/2014/chart" uri="{C3380CC4-5D6E-409C-BE32-E72D297353CC}">
                <c16:uniqueId val="{00000003-4E1C-4E73-BE71-E0297C6F3B19}"/>
              </c:ext>
            </c:extLst>
          </c:dPt>
          <c:dPt>
            <c:idx val="2"/>
            <c:bubble3D val="0"/>
            <c:spPr>
              <a:solidFill>
                <a:srgbClr val="B5FDD2"/>
              </a:solidFill>
            </c:spPr>
            <c:extLst>
              <c:ext xmlns:c16="http://schemas.microsoft.com/office/drawing/2014/chart" uri="{C3380CC4-5D6E-409C-BE32-E72D297353CC}">
                <c16:uniqueId val="{00000005-4E1C-4E73-BE71-E0297C6F3B19}"/>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Foglio1!$A$2:$A$5</c:f>
              <c:strCache>
                <c:ptCount val="4"/>
                <c:pt idx="0">
                  <c:v>Ischemic</c:v>
                </c:pt>
                <c:pt idx="1">
                  <c:v>Hemorrhagic</c:v>
                </c:pt>
                <c:pt idx="2">
                  <c:v>Both</c:v>
                </c:pt>
                <c:pt idx="3">
                  <c:v>Nd</c:v>
                </c:pt>
              </c:strCache>
            </c:strRef>
          </c:cat>
          <c:val>
            <c:numRef>
              <c:f>Foglio1!$B$2:$B$5</c:f>
              <c:numCache>
                <c:formatCode>General</c:formatCode>
                <c:ptCount val="4"/>
                <c:pt idx="0">
                  <c:v>184</c:v>
                </c:pt>
                <c:pt idx="1">
                  <c:v>47</c:v>
                </c:pt>
                <c:pt idx="2">
                  <c:v>3</c:v>
                </c:pt>
                <c:pt idx="3">
                  <c:v>1</c:v>
                </c:pt>
              </c:numCache>
            </c:numRef>
          </c:val>
          <c:extLst>
            <c:ext xmlns:c16="http://schemas.microsoft.com/office/drawing/2014/chart" uri="{C3380CC4-5D6E-409C-BE32-E72D297353CC}">
              <c16:uniqueId val="{00000006-4E1C-4E73-BE71-E0297C6F3B19}"/>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0.6041134838239437"/>
          <c:y val="0.10379157858232924"/>
          <c:w val="0.38045442053594736"/>
          <c:h val="0.79241646006798716"/>
        </c:manualLayout>
      </c:layout>
      <c:overlay val="0"/>
      <c:txPr>
        <a:bodyPr/>
        <a:lstStyle/>
        <a:p>
          <a:pPr>
            <a:defRPr sz="2400"/>
          </a:pPr>
          <a:endParaRPr lang="it-IT"/>
        </a:p>
      </c:txPr>
    </c:legend>
    <c:plotVisOnly val="1"/>
    <c:dispBlanksAs val="gap"/>
    <c:showDLblsOverMax val="0"/>
  </c:chart>
  <c:txPr>
    <a:bodyPr/>
    <a:lstStyle/>
    <a:p>
      <a:pPr>
        <a:defRPr sz="1600"/>
      </a:pPr>
      <a:endParaRPr lang="it-IT"/>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447825804357507"/>
          <c:y val="7.7778326410985726E-2"/>
          <c:w val="0.44650310973093138"/>
          <c:h val="0.8493044925787151"/>
        </c:manualLayout>
      </c:layout>
      <c:pieChart>
        <c:varyColors val="1"/>
        <c:ser>
          <c:idx val="0"/>
          <c:order val="0"/>
          <c:tx>
            <c:strRef>
              <c:f>Foglio1!$B$1</c:f>
              <c:strCache>
                <c:ptCount val="1"/>
                <c:pt idx="0">
                  <c:v>LOCATION OF THE LESION</c:v>
                </c:pt>
              </c:strCache>
            </c:strRef>
          </c:tx>
          <c:dPt>
            <c:idx val="0"/>
            <c:bubble3D val="0"/>
            <c:spPr>
              <a:solidFill>
                <a:schemeClr val="accent2">
                  <a:lumMod val="40000"/>
                  <a:lumOff val="60000"/>
                </a:schemeClr>
              </a:solidFill>
            </c:spPr>
            <c:extLst>
              <c:ext xmlns:c16="http://schemas.microsoft.com/office/drawing/2014/chart" uri="{C3380CC4-5D6E-409C-BE32-E72D297353CC}">
                <c16:uniqueId val="{00000001-A461-4F39-81DB-C71E16FA3E90}"/>
              </c:ext>
            </c:extLst>
          </c:dPt>
          <c:dPt>
            <c:idx val="1"/>
            <c:bubble3D val="0"/>
            <c:spPr>
              <a:solidFill>
                <a:srgbClr val="F28D3A"/>
              </a:solidFill>
            </c:spPr>
            <c:extLst>
              <c:ext xmlns:c16="http://schemas.microsoft.com/office/drawing/2014/chart" uri="{C3380CC4-5D6E-409C-BE32-E72D297353CC}">
                <c16:uniqueId val="{00000003-A461-4F39-81DB-C71E16FA3E90}"/>
              </c:ext>
            </c:extLst>
          </c:dPt>
          <c:dPt>
            <c:idx val="2"/>
            <c:bubble3D val="0"/>
            <c:spPr>
              <a:solidFill>
                <a:srgbClr val="00B050"/>
              </a:solidFill>
            </c:spPr>
            <c:extLst>
              <c:ext xmlns:c16="http://schemas.microsoft.com/office/drawing/2014/chart" uri="{C3380CC4-5D6E-409C-BE32-E72D297353CC}">
                <c16:uniqueId val="{00000005-A461-4F39-81DB-C71E16FA3E90}"/>
              </c:ext>
            </c:extLst>
          </c:dPt>
          <c:dLbls>
            <c:spPr>
              <a:noFill/>
              <a:ln>
                <a:noFill/>
              </a:ln>
              <a:effectLst/>
            </c:spPr>
            <c:showLegendKey val="0"/>
            <c:showVal val="0"/>
            <c:showCatName val="0"/>
            <c:showSerName val="0"/>
            <c:showPercent val="1"/>
            <c:showBubbleSize val="0"/>
            <c:showLeaderLines val="1"/>
            <c:extLst>
              <c:ext xmlns:c15="http://schemas.microsoft.com/office/drawing/2012/chart" uri="{CE6537A1-D6FC-4f65-9D91-7224C49458BB}">
                <c15:layout/>
              </c:ext>
            </c:extLst>
          </c:dLbls>
          <c:cat>
            <c:strRef>
              <c:f>Foglio1!$A$2:$A$4</c:f>
              <c:strCache>
                <c:ptCount val="3"/>
                <c:pt idx="0">
                  <c:v>Dx</c:v>
                </c:pt>
                <c:pt idx="1">
                  <c:v>Sx</c:v>
                </c:pt>
                <c:pt idx="2">
                  <c:v>bilateral</c:v>
                </c:pt>
              </c:strCache>
            </c:strRef>
          </c:cat>
          <c:val>
            <c:numRef>
              <c:f>Foglio1!$B$2:$B$4</c:f>
              <c:numCache>
                <c:formatCode>General</c:formatCode>
                <c:ptCount val="3"/>
                <c:pt idx="0">
                  <c:v>114</c:v>
                </c:pt>
                <c:pt idx="1">
                  <c:v>98</c:v>
                </c:pt>
                <c:pt idx="2">
                  <c:v>23</c:v>
                </c:pt>
              </c:numCache>
            </c:numRef>
          </c:val>
          <c:extLst>
            <c:ext xmlns:c16="http://schemas.microsoft.com/office/drawing/2014/chart" uri="{C3380CC4-5D6E-409C-BE32-E72D297353CC}">
              <c16:uniqueId val="{00000006-A461-4F39-81DB-C71E16FA3E90}"/>
            </c:ext>
          </c:extLst>
        </c:ser>
        <c:dLbls>
          <c:showLegendKey val="0"/>
          <c:showVal val="0"/>
          <c:showCatName val="0"/>
          <c:showSerName val="0"/>
          <c:showPercent val="0"/>
          <c:showBubbleSize val="0"/>
          <c:showLeaderLines val="1"/>
        </c:dLbls>
        <c:firstSliceAng val="0"/>
      </c:pieChart>
    </c:plotArea>
    <c:legend>
      <c:legendPos val="r"/>
      <c:layout>
        <c:manualLayout>
          <c:xMode val="edge"/>
          <c:yMode val="edge"/>
          <c:x val="4.1536595658108529E-2"/>
          <c:y val="0.28972541418298497"/>
          <c:w val="0.29655264286379784"/>
          <c:h val="0.48860520724364254"/>
        </c:manualLayout>
      </c:layout>
      <c:overlay val="0"/>
      <c:txPr>
        <a:bodyPr/>
        <a:lstStyle/>
        <a:p>
          <a:pPr>
            <a:defRPr sz="2400"/>
          </a:pPr>
          <a:endParaRPr lang="it-IT"/>
        </a:p>
      </c:txPr>
    </c:legend>
    <c:plotVisOnly val="1"/>
    <c:dispBlanksAs val="gap"/>
    <c:showDLblsOverMax val="0"/>
  </c:chart>
  <c:txPr>
    <a:bodyPr/>
    <a:lstStyle/>
    <a:p>
      <a:pPr>
        <a:defRPr sz="1800"/>
      </a:pPr>
      <a:endParaRPr lang="it-IT"/>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1943490364901122E-2"/>
          <c:y val="5.999361182279634E-2"/>
          <c:w val="0.79910461820546175"/>
          <c:h val="0.72657449214434444"/>
        </c:manualLayout>
      </c:layout>
      <c:bar3DChart>
        <c:barDir val="col"/>
        <c:grouping val="clustered"/>
        <c:varyColors val="0"/>
        <c:ser>
          <c:idx val="0"/>
          <c:order val="0"/>
          <c:tx>
            <c:strRef>
              <c:f>Foglio1!$B$1</c:f>
              <c:strCache>
                <c:ptCount val="1"/>
                <c:pt idx="0">
                  <c:v>ANXIOUS</c:v>
                </c:pt>
              </c:strCache>
            </c:strRef>
          </c:tx>
          <c:spPr>
            <a:solidFill>
              <a:srgbClr val="FFC000"/>
            </a:solidFill>
          </c:spPr>
          <c:invertIfNegative val="0"/>
          <c:cat>
            <c:strRef>
              <c:f>Foglio1!$A$2:$A$3</c:f>
              <c:strCache>
                <c:ptCount val="2"/>
                <c:pt idx="0">
                  <c:v>TOT FIM ADM</c:v>
                </c:pt>
                <c:pt idx="1">
                  <c:v>TOT FIM DIS</c:v>
                </c:pt>
              </c:strCache>
            </c:strRef>
          </c:cat>
          <c:val>
            <c:numRef>
              <c:f>Foglio1!$B$2:$B$3</c:f>
              <c:numCache>
                <c:formatCode>General</c:formatCode>
                <c:ptCount val="2"/>
                <c:pt idx="0">
                  <c:v>58.05</c:v>
                </c:pt>
                <c:pt idx="1">
                  <c:v>81.41</c:v>
                </c:pt>
              </c:numCache>
            </c:numRef>
          </c:val>
          <c:extLst>
            <c:ext xmlns:c16="http://schemas.microsoft.com/office/drawing/2014/chart" uri="{C3380CC4-5D6E-409C-BE32-E72D297353CC}">
              <c16:uniqueId val="{00000000-ED76-4AE2-8E29-109E194BD54D}"/>
            </c:ext>
          </c:extLst>
        </c:ser>
        <c:ser>
          <c:idx val="1"/>
          <c:order val="1"/>
          <c:tx>
            <c:strRef>
              <c:f>Foglio1!$C$1</c:f>
              <c:strCache>
                <c:ptCount val="1"/>
                <c:pt idx="0">
                  <c:v>NORM</c:v>
                </c:pt>
              </c:strCache>
            </c:strRef>
          </c:tx>
          <c:spPr>
            <a:solidFill>
              <a:schemeClr val="accent3">
                <a:lumMod val="75000"/>
              </a:schemeClr>
            </a:solidFill>
          </c:spPr>
          <c:invertIfNegative val="0"/>
          <c:cat>
            <c:strRef>
              <c:f>Foglio1!$A$2:$A$3</c:f>
              <c:strCache>
                <c:ptCount val="2"/>
                <c:pt idx="0">
                  <c:v>TOT FIM ADM</c:v>
                </c:pt>
                <c:pt idx="1">
                  <c:v>TOT FIM DIS</c:v>
                </c:pt>
              </c:strCache>
            </c:strRef>
          </c:cat>
          <c:val>
            <c:numRef>
              <c:f>Foglio1!$C$2:$C$3</c:f>
              <c:numCache>
                <c:formatCode>General</c:formatCode>
                <c:ptCount val="2"/>
                <c:pt idx="0">
                  <c:v>65.14</c:v>
                </c:pt>
                <c:pt idx="1">
                  <c:v>95.86</c:v>
                </c:pt>
              </c:numCache>
            </c:numRef>
          </c:val>
          <c:extLst>
            <c:ext xmlns:c16="http://schemas.microsoft.com/office/drawing/2014/chart" uri="{C3380CC4-5D6E-409C-BE32-E72D297353CC}">
              <c16:uniqueId val="{00000001-ED76-4AE2-8E29-109E194BD54D}"/>
            </c:ext>
          </c:extLst>
        </c:ser>
        <c:dLbls>
          <c:showLegendKey val="0"/>
          <c:showVal val="0"/>
          <c:showCatName val="0"/>
          <c:showSerName val="0"/>
          <c:showPercent val="0"/>
          <c:showBubbleSize val="0"/>
        </c:dLbls>
        <c:gapWidth val="150"/>
        <c:shape val="box"/>
        <c:axId val="135009792"/>
        <c:axId val="174707776"/>
        <c:axId val="0"/>
      </c:bar3DChart>
      <c:catAx>
        <c:axId val="135009792"/>
        <c:scaling>
          <c:orientation val="minMax"/>
        </c:scaling>
        <c:delete val="0"/>
        <c:axPos val="b"/>
        <c:numFmt formatCode="General" sourceLinked="0"/>
        <c:majorTickMark val="out"/>
        <c:minorTickMark val="none"/>
        <c:tickLblPos val="nextTo"/>
        <c:txPr>
          <a:bodyPr/>
          <a:lstStyle/>
          <a:p>
            <a:pPr>
              <a:defRPr sz="1700" baseline="0"/>
            </a:pPr>
            <a:endParaRPr lang="it-IT"/>
          </a:p>
        </c:txPr>
        <c:crossAx val="174707776"/>
        <c:crosses val="autoZero"/>
        <c:auto val="1"/>
        <c:lblAlgn val="ctr"/>
        <c:lblOffset val="100"/>
        <c:noMultiLvlLbl val="0"/>
      </c:catAx>
      <c:valAx>
        <c:axId val="174707776"/>
        <c:scaling>
          <c:orientation val="minMax"/>
        </c:scaling>
        <c:delete val="0"/>
        <c:axPos val="l"/>
        <c:majorGridlines/>
        <c:numFmt formatCode="General" sourceLinked="1"/>
        <c:majorTickMark val="out"/>
        <c:minorTickMark val="none"/>
        <c:tickLblPos val="nextTo"/>
        <c:crossAx val="135009792"/>
        <c:crosses val="autoZero"/>
        <c:crossBetween val="between"/>
      </c:valAx>
    </c:plotArea>
    <c:plotVisOnly val="1"/>
    <c:dispBlanksAs val="gap"/>
    <c:showDLblsOverMax val="0"/>
  </c:chart>
  <c:txPr>
    <a:bodyPr/>
    <a:lstStyle/>
    <a:p>
      <a:pPr>
        <a:defRPr sz="1800"/>
      </a:pPr>
      <a:endParaRPr lang="it-IT"/>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1943490364901122E-2"/>
          <c:y val="5.999361182279634E-2"/>
          <c:w val="0.79910461820546175"/>
          <c:h val="0.72657449214434444"/>
        </c:manualLayout>
      </c:layout>
      <c:bar3DChart>
        <c:barDir val="col"/>
        <c:grouping val="clustered"/>
        <c:varyColors val="0"/>
        <c:ser>
          <c:idx val="0"/>
          <c:order val="0"/>
          <c:tx>
            <c:strRef>
              <c:f>Foglio1!$B$1</c:f>
              <c:strCache>
                <c:ptCount val="1"/>
                <c:pt idx="0">
                  <c:v>DEPRESSED</c:v>
                </c:pt>
              </c:strCache>
            </c:strRef>
          </c:tx>
          <c:spPr>
            <a:solidFill>
              <a:srgbClr val="FFC000"/>
            </a:solidFill>
          </c:spPr>
          <c:invertIfNegative val="0"/>
          <c:cat>
            <c:strRef>
              <c:f>Foglio1!$A$2:$A$3</c:f>
              <c:strCache>
                <c:ptCount val="2"/>
                <c:pt idx="0">
                  <c:v>TOT FIM ADM</c:v>
                </c:pt>
                <c:pt idx="1">
                  <c:v>TOT FIM DIS</c:v>
                </c:pt>
              </c:strCache>
            </c:strRef>
          </c:cat>
          <c:val>
            <c:numRef>
              <c:f>Foglio1!$B$2:$B$3</c:f>
              <c:numCache>
                <c:formatCode>General</c:formatCode>
                <c:ptCount val="2"/>
                <c:pt idx="0">
                  <c:v>57.11</c:v>
                </c:pt>
                <c:pt idx="1">
                  <c:v>84.64</c:v>
                </c:pt>
              </c:numCache>
            </c:numRef>
          </c:val>
          <c:extLst>
            <c:ext xmlns:c16="http://schemas.microsoft.com/office/drawing/2014/chart" uri="{C3380CC4-5D6E-409C-BE32-E72D297353CC}">
              <c16:uniqueId val="{00000000-DD08-4615-B1AB-1A035E9DFD1D}"/>
            </c:ext>
          </c:extLst>
        </c:ser>
        <c:ser>
          <c:idx val="1"/>
          <c:order val="1"/>
          <c:tx>
            <c:strRef>
              <c:f>Foglio1!$C$1</c:f>
              <c:strCache>
                <c:ptCount val="1"/>
                <c:pt idx="0">
                  <c:v>NORM</c:v>
                </c:pt>
              </c:strCache>
            </c:strRef>
          </c:tx>
          <c:spPr>
            <a:solidFill>
              <a:schemeClr val="accent3">
                <a:lumMod val="75000"/>
              </a:schemeClr>
            </a:solidFill>
          </c:spPr>
          <c:invertIfNegative val="0"/>
          <c:cat>
            <c:strRef>
              <c:f>Foglio1!$A$2:$A$3</c:f>
              <c:strCache>
                <c:ptCount val="2"/>
                <c:pt idx="0">
                  <c:v>TOT FIM ADM</c:v>
                </c:pt>
                <c:pt idx="1">
                  <c:v>TOT FIM DIS</c:v>
                </c:pt>
              </c:strCache>
            </c:strRef>
          </c:cat>
          <c:val>
            <c:numRef>
              <c:f>Foglio1!$C$2:$C$3</c:f>
              <c:numCache>
                <c:formatCode>General</c:formatCode>
                <c:ptCount val="2"/>
                <c:pt idx="0">
                  <c:v>69.7</c:v>
                </c:pt>
                <c:pt idx="1">
                  <c:v>98.18</c:v>
                </c:pt>
              </c:numCache>
            </c:numRef>
          </c:val>
          <c:extLst>
            <c:ext xmlns:c16="http://schemas.microsoft.com/office/drawing/2014/chart" uri="{C3380CC4-5D6E-409C-BE32-E72D297353CC}">
              <c16:uniqueId val="{00000001-DD08-4615-B1AB-1A035E9DFD1D}"/>
            </c:ext>
          </c:extLst>
        </c:ser>
        <c:dLbls>
          <c:showLegendKey val="0"/>
          <c:showVal val="0"/>
          <c:showCatName val="0"/>
          <c:showSerName val="0"/>
          <c:showPercent val="0"/>
          <c:showBubbleSize val="0"/>
        </c:dLbls>
        <c:gapWidth val="150"/>
        <c:shape val="box"/>
        <c:axId val="135009280"/>
        <c:axId val="178470208"/>
        <c:axId val="0"/>
      </c:bar3DChart>
      <c:catAx>
        <c:axId val="135009280"/>
        <c:scaling>
          <c:orientation val="minMax"/>
        </c:scaling>
        <c:delete val="0"/>
        <c:axPos val="b"/>
        <c:numFmt formatCode="General" sourceLinked="0"/>
        <c:majorTickMark val="out"/>
        <c:minorTickMark val="none"/>
        <c:tickLblPos val="nextTo"/>
        <c:txPr>
          <a:bodyPr/>
          <a:lstStyle/>
          <a:p>
            <a:pPr>
              <a:defRPr sz="1700" baseline="0"/>
            </a:pPr>
            <a:endParaRPr lang="it-IT"/>
          </a:p>
        </c:txPr>
        <c:crossAx val="178470208"/>
        <c:crosses val="autoZero"/>
        <c:auto val="1"/>
        <c:lblAlgn val="ctr"/>
        <c:lblOffset val="100"/>
        <c:noMultiLvlLbl val="0"/>
      </c:catAx>
      <c:valAx>
        <c:axId val="178470208"/>
        <c:scaling>
          <c:orientation val="minMax"/>
        </c:scaling>
        <c:delete val="0"/>
        <c:axPos val="l"/>
        <c:majorGridlines/>
        <c:numFmt formatCode="General" sourceLinked="1"/>
        <c:majorTickMark val="out"/>
        <c:minorTickMark val="none"/>
        <c:tickLblPos val="nextTo"/>
        <c:crossAx val="135009280"/>
        <c:crosses val="autoZero"/>
        <c:crossBetween val="between"/>
      </c:valAx>
    </c:plotArea>
    <c:plotVisOnly val="1"/>
    <c:dispBlanksAs val="gap"/>
    <c:showDLblsOverMax val="0"/>
  </c:chart>
  <c:txPr>
    <a:bodyPr/>
    <a:lstStyle/>
    <a:p>
      <a:pPr>
        <a:defRPr sz="1800"/>
      </a:pPr>
      <a:endParaRPr lang="it-IT"/>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1943490364901122E-2"/>
          <c:y val="0.25119142322037563"/>
          <c:w val="0.79910461820546175"/>
          <c:h val="0.45394336158966353"/>
        </c:manualLayout>
      </c:layout>
      <c:bar3DChart>
        <c:barDir val="col"/>
        <c:grouping val="clustered"/>
        <c:varyColors val="0"/>
        <c:ser>
          <c:idx val="0"/>
          <c:order val="0"/>
          <c:tx>
            <c:strRef>
              <c:f>Foglio1!$B$1</c:f>
              <c:strCache>
                <c:ptCount val="1"/>
                <c:pt idx="0">
                  <c:v>DEPRESSED</c:v>
                </c:pt>
              </c:strCache>
            </c:strRef>
          </c:tx>
          <c:spPr>
            <a:solidFill>
              <a:srgbClr val="FFC000"/>
            </a:solidFill>
          </c:spPr>
          <c:invertIfNegative val="0"/>
          <c:cat>
            <c:strRef>
              <c:f>Foglio1!$A$2:$A$3</c:f>
              <c:strCache>
                <c:ptCount val="2"/>
                <c:pt idx="0">
                  <c:v>TOT FIM ADM</c:v>
                </c:pt>
                <c:pt idx="1">
                  <c:v>TOT FIM DIS</c:v>
                </c:pt>
              </c:strCache>
            </c:strRef>
          </c:cat>
          <c:val>
            <c:numRef>
              <c:f>Foglio1!$B$2:$B$3</c:f>
              <c:numCache>
                <c:formatCode>General</c:formatCode>
                <c:ptCount val="2"/>
                <c:pt idx="0">
                  <c:v>70.59</c:v>
                </c:pt>
                <c:pt idx="1">
                  <c:v>97.22</c:v>
                </c:pt>
              </c:numCache>
            </c:numRef>
          </c:val>
          <c:extLst>
            <c:ext xmlns:c16="http://schemas.microsoft.com/office/drawing/2014/chart" uri="{C3380CC4-5D6E-409C-BE32-E72D297353CC}">
              <c16:uniqueId val="{00000000-2227-4ADC-B145-1522E0D3110B}"/>
            </c:ext>
          </c:extLst>
        </c:ser>
        <c:ser>
          <c:idx val="1"/>
          <c:order val="1"/>
          <c:tx>
            <c:strRef>
              <c:f>Foglio1!$C$1</c:f>
              <c:strCache>
                <c:ptCount val="1"/>
                <c:pt idx="0">
                  <c:v>NORM</c:v>
                </c:pt>
              </c:strCache>
            </c:strRef>
          </c:tx>
          <c:spPr>
            <a:solidFill>
              <a:schemeClr val="accent3">
                <a:lumMod val="75000"/>
              </a:schemeClr>
            </a:solidFill>
          </c:spPr>
          <c:invertIfNegative val="0"/>
          <c:cat>
            <c:strRef>
              <c:f>Foglio1!$A$2:$A$3</c:f>
              <c:strCache>
                <c:ptCount val="2"/>
                <c:pt idx="0">
                  <c:v>TOT FIM ADM</c:v>
                </c:pt>
                <c:pt idx="1">
                  <c:v>TOT FIM DIS</c:v>
                </c:pt>
              </c:strCache>
            </c:strRef>
          </c:cat>
          <c:val>
            <c:numRef>
              <c:f>Foglio1!$C$2:$C$3</c:f>
              <c:numCache>
                <c:formatCode>General</c:formatCode>
                <c:ptCount val="2"/>
                <c:pt idx="0">
                  <c:v>78.75</c:v>
                </c:pt>
                <c:pt idx="1">
                  <c:v>104.04</c:v>
                </c:pt>
              </c:numCache>
            </c:numRef>
          </c:val>
          <c:extLst>
            <c:ext xmlns:c16="http://schemas.microsoft.com/office/drawing/2014/chart" uri="{C3380CC4-5D6E-409C-BE32-E72D297353CC}">
              <c16:uniqueId val="{00000001-2227-4ADC-B145-1522E0D3110B}"/>
            </c:ext>
          </c:extLst>
        </c:ser>
        <c:dLbls>
          <c:showLegendKey val="0"/>
          <c:showVal val="0"/>
          <c:showCatName val="0"/>
          <c:showSerName val="0"/>
          <c:showPercent val="0"/>
          <c:showBubbleSize val="0"/>
        </c:dLbls>
        <c:gapWidth val="150"/>
        <c:shape val="box"/>
        <c:axId val="134949888"/>
        <c:axId val="178732352"/>
        <c:axId val="0"/>
      </c:bar3DChart>
      <c:catAx>
        <c:axId val="134949888"/>
        <c:scaling>
          <c:orientation val="minMax"/>
        </c:scaling>
        <c:delete val="0"/>
        <c:axPos val="b"/>
        <c:numFmt formatCode="General" sourceLinked="0"/>
        <c:majorTickMark val="out"/>
        <c:minorTickMark val="none"/>
        <c:tickLblPos val="nextTo"/>
        <c:txPr>
          <a:bodyPr/>
          <a:lstStyle/>
          <a:p>
            <a:pPr>
              <a:defRPr sz="1700" baseline="0"/>
            </a:pPr>
            <a:endParaRPr lang="it-IT"/>
          </a:p>
        </c:txPr>
        <c:crossAx val="178732352"/>
        <c:crosses val="autoZero"/>
        <c:auto val="1"/>
        <c:lblAlgn val="ctr"/>
        <c:lblOffset val="100"/>
        <c:noMultiLvlLbl val="0"/>
      </c:catAx>
      <c:valAx>
        <c:axId val="178732352"/>
        <c:scaling>
          <c:orientation val="minMax"/>
        </c:scaling>
        <c:delete val="0"/>
        <c:axPos val="l"/>
        <c:majorGridlines/>
        <c:numFmt formatCode="General" sourceLinked="1"/>
        <c:majorTickMark val="out"/>
        <c:minorTickMark val="none"/>
        <c:tickLblPos val="nextTo"/>
        <c:crossAx val="134949888"/>
        <c:crosses val="autoZero"/>
        <c:crossBetween val="between"/>
      </c:valAx>
    </c:plotArea>
    <c:legend>
      <c:legendPos val="r"/>
      <c:layout>
        <c:manualLayout>
          <c:xMode val="edge"/>
          <c:yMode val="edge"/>
          <c:x val="6.7821204738155644E-2"/>
          <c:y val="0"/>
          <c:w val="0.7733400968268298"/>
          <c:h val="0.21255628637519861"/>
        </c:manualLayout>
      </c:layout>
      <c:overlay val="0"/>
      <c:txPr>
        <a:bodyPr/>
        <a:lstStyle/>
        <a:p>
          <a:pPr>
            <a:defRPr sz="2000" baseline="0"/>
          </a:pPr>
          <a:endParaRPr lang="it-IT"/>
        </a:p>
      </c:txPr>
    </c:legend>
    <c:plotVisOnly val="1"/>
    <c:dispBlanksAs val="gap"/>
    <c:showDLblsOverMax val="0"/>
  </c:chart>
  <c:txPr>
    <a:bodyPr/>
    <a:lstStyle/>
    <a:p>
      <a:pPr>
        <a:defRPr sz="1800"/>
      </a:pPr>
      <a:endParaRPr lang="it-IT"/>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manualLayout>
          <c:layoutTarget val="inner"/>
          <c:xMode val="edge"/>
          <c:yMode val="edge"/>
          <c:x val="7.1943490364901122E-2"/>
          <c:y val="0.26381445405398163"/>
          <c:w val="0.81208109065671397"/>
          <c:h val="0.51558009485975353"/>
        </c:manualLayout>
      </c:layout>
      <c:bar3DChart>
        <c:barDir val="col"/>
        <c:grouping val="clustered"/>
        <c:varyColors val="0"/>
        <c:ser>
          <c:idx val="0"/>
          <c:order val="0"/>
          <c:tx>
            <c:strRef>
              <c:f>Foglio1!$B$1</c:f>
              <c:strCache>
                <c:ptCount val="1"/>
                <c:pt idx="0">
                  <c:v>ANXIOUS</c:v>
                </c:pt>
              </c:strCache>
            </c:strRef>
          </c:tx>
          <c:spPr>
            <a:solidFill>
              <a:srgbClr val="FFC000"/>
            </a:solidFill>
          </c:spPr>
          <c:invertIfNegative val="0"/>
          <c:cat>
            <c:strRef>
              <c:f>Foglio1!$A$2:$A$3</c:f>
              <c:strCache>
                <c:ptCount val="2"/>
                <c:pt idx="0">
                  <c:v>TOT FIM ADM</c:v>
                </c:pt>
                <c:pt idx="1">
                  <c:v>TOT FIM DIS</c:v>
                </c:pt>
              </c:strCache>
            </c:strRef>
          </c:cat>
          <c:val>
            <c:numRef>
              <c:f>Foglio1!$B$2:$B$3</c:f>
              <c:numCache>
                <c:formatCode>General</c:formatCode>
                <c:ptCount val="2"/>
                <c:pt idx="0">
                  <c:v>72.42</c:v>
                </c:pt>
                <c:pt idx="1">
                  <c:v>97.08</c:v>
                </c:pt>
              </c:numCache>
            </c:numRef>
          </c:val>
          <c:extLst>
            <c:ext xmlns:c16="http://schemas.microsoft.com/office/drawing/2014/chart" uri="{C3380CC4-5D6E-409C-BE32-E72D297353CC}">
              <c16:uniqueId val="{00000000-EBA9-4AAF-94C0-2E985B76CF70}"/>
            </c:ext>
          </c:extLst>
        </c:ser>
        <c:ser>
          <c:idx val="1"/>
          <c:order val="1"/>
          <c:tx>
            <c:strRef>
              <c:f>Foglio1!$C$1</c:f>
              <c:strCache>
                <c:ptCount val="1"/>
                <c:pt idx="0">
                  <c:v>NORM</c:v>
                </c:pt>
              </c:strCache>
            </c:strRef>
          </c:tx>
          <c:spPr>
            <a:solidFill>
              <a:schemeClr val="accent3">
                <a:lumMod val="75000"/>
              </a:schemeClr>
            </a:solidFill>
          </c:spPr>
          <c:invertIfNegative val="0"/>
          <c:cat>
            <c:strRef>
              <c:f>Foglio1!$A$2:$A$3</c:f>
              <c:strCache>
                <c:ptCount val="2"/>
                <c:pt idx="0">
                  <c:v>TOT FIM ADM</c:v>
                </c:pt>
                <c:pt idx="1">
                  <c:v>TOT FIM DIS</c:v>
                </c:pt>
              </c:strCache>
            </c:strRef>
          </c:cat>
          <c:val>
            <c:numRef>
              <c:f>Foglio1!$C$2:$C$3</c:f>
              <c:numCache>
                <c:formatCode>General</c:formatCode>
                <c:ptCount val="2"/>
                <c:pt idx="0">
                  <c:v>76.72</c:v>
                </c:pt>
                <c:pt idx="1">
                  <c:v>103.43</c:v>
                </c:pt>
              </c:numCache>
            </c:numRef>
          </c:val>
          <c:extLst>
            <c:ext xmlns:c16="http://schemas.microsoft.com/office/drawing/2014/chart" uri="{C3380CC4-5D6E-409C-BE32-E72D297353CC}">
              <c16:uniqueId val="{00000001-EBA9-4AAF-94C0-2E985B76CF70}"/>
            </c:ext>
          </c:extLst>
        </c:ser>
        <c:dLbls>
          <c:showLegendKey val="0"/>
          <c:showVal val="0"/>
          <c:showCatName val="0"/>
          <c:showSerName val="0"/>
          <c:showPercent val="0"/>
          <c:showBubbleSize val="0"/>
        </c:dLbls>
        <c:gapWidth val="150"/>
        <c:shape val="box"/>
        <c:axId val="135883264"/>
        <c:axId val="179038464"/>
        <c:axId val="0"/>
      </c:bar3DChart>
      <c:catAx>
        <c:axId val="135883264"/>
        <c:scaling>
          <c:orientation val="minMax"/>
        </c:scaling>
        <c:delete val="0"/>
        <c:axPos val="b"/>
        <c:numFmt formatCode="General" sourceLinked="0"/>
        <c:majorTickMark val="out"/>
        <c:minorTickMark val="none"/>
        <c:tickLblPos val="nextTo"/>
        <c:txPr>
          <a:bodyPr/>
          <a:lstStyle/>
          <a:p>
            <a:pPr>
              <a:defRPr sz="1700" baseline="0"/>
            </a:pPr>
            <a:endParaRPr lang="it-IT"/>
          </a:p>
        </c:txPr>
        <c:crossAx val="179038464"/>
        <c:crosses val="autoZero"/>
        <c:auto val="1"/>
        <c:lblAlgn val="ctr"/>
        <c:lblOffset val="100"/>
        <c:noMultiLvlLbl val="0"/>
      </c:catAx>
      <c:valAx>
        <c:axId val="179038464"/>
        <c:scaling>
          <c:orientation val="minMax"/>
        </c:scaling>
        <c:delete val="0"/>
        <c:axPos val="l"/>
        <c:majorGridlines/>
        <c:numFmt formatCode="General" sourceLinked="1"/>
        <c:majorTickMark val="out"/>
        <c:minorTickMark val="none"/>
        <c:tickLblPos val="nextTo"/>
        <c:crossAx val="135883264"/>
        <c:crosses val="autoZero"/>
        <c:crossBetween val="between"/>
      </c:valAx>
    </c:plotArea>
    <c:legend>
      <c:legendPos val="r"/>
      <c:layout>
        <c:manualLayout>
          <c:xMode val="edge"/>
          <c:yMode val="edge"/>
          <c:x val="0.18513195037097649"/>
          <c:y val="1.9431678870257851E-3"/>
          <c:w val="0.57525562169593381"/>
          <c:h val="0.22125927087557401"/>
        </c:manualLayout>
      </c:layout>
      <c:overlay val="0"/>
      <c:txPr>
        <a:bodyPr/>
        <a:lstStyle/>
        <a:p>
          <a:pPr>
            <a:defRPr sz="2000" baseline="0"/>
          </a:pPr>
          <a:endParaRPr lang="it-IT"/>
        </a:p>
      </c:txPr>
    </c:legend>
    <c:plotVisOnly val="1"/>
    <c:dispBlanksAs val="gap"/>
    <c:showDLblsOverMax val="0"/>
  </c:chart>
  <c:txPr>
    <a:bodyPr/>
    <a:lstStyle/>
    <a:p>
      <a:pPr>
        <a:defRPr sz="1800"/>
      </a:pPr>
      <a:endParaRPr lang="it-IT"/>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0.81132</cdr:x>
      <cdr:y>0.1006</cdr:y>
    </cdr:from>
    <cdr:to>
      <cdr:x>0.8993</cdr:x>
      <cdr:y>0.1006</cdr:y>
    </cdr:to>
    <cdr:cxnSp macro="">
      <cdr:nvCxnSpPr>
        <cdr:cNvPr id="3" name="Connettore 1 2">
          <a:extLst xmlns:a="http://schemas.openxmlformats.org/drawingml/2006/main">
            <a:ext uri="{FF2B5EF4-FFF2-40B4-BE49-F238E27FC236}">
              <a16:creationId xmlns:a16="http://schemas.microsoft.com/office/drawing/2014/main" id="{1D6757ED-C66F-4F55-AE80-CC35CDB8FA70}"/>
            </a:ext>
          </a:extLst>
        </cdr:cNvPr>
        <cdr:cNvCxnSpPr/>
      </cdr:nvCxnSpPr>
      <cdr:spPr>
        <a:xfrm xmlns:a="http://schemas.openxmlformats.org/drawingml/2006/main">
          <a:off x="3557098" y="244414"/>
          <a:ext cx="385702"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0.04596</cdr:x>
      <cdr:y>0.12367</cdr:y>
    </cdr:from>
    <cdr:to>
      <cdr:x>0.20221</cdr:x>
      <cdr:y>0.12367</cdr:y>
    </cdr:to>
    <cdr:cxnSp macro="">
      <cdr:nvCxnSpPr>
        <cdr:cNvPr id="3" name="Connettore 1 2">
          <a:extLst xmlns:a="http://schemas.openxmlformats.org/drawingml/2006/main">
            <a:ext uri="{FF2B5EF4-FFF2-40B4-BE49-F238E27FC236}">
              <a16:creationId xmlns:a16="http://schemas.microsoft.com/office/drawing/2014/main" id="{4070E6C2-7DB6-45BB-9A3F-5DD55E808CC4}"/>
            </a:ext>
          </a:extLst>
        </cdr:cNvPr>
        <cdr:cNvCxnSpPr/>
      </cdr:nvCxnSpPr>
      <cdr:spPr>
        <a:xfrm xmlns:a="http://schemas.openxmlformats.org/drawingml/2006/main" flipH="1">
          <a:off x="211822" y="295363"/>
          <a:ext cx="720080"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2430304" y="8947787"/>
            <a:ext cx="27543443" cy="6174105"/>
          </a:xfrm>
        </p:spPr>
        <p:txBody>
          <a:bodyPr/>
          <a:lstStyle/>
          <a:p>
            <a:r>
              <a:rPr lang="it-IT"/>
              <a:t>Fare clic per modificare lo stile del titolo</a:t>
            </a:r>
          </a:p>
        </p:txBody>
      </p:sp>
      <p:sp>
        <p:nvSpPr>
          <p:cNvPr id="3" name="Sottotitolo 2"/>
          <p:cNvSpPr>
            <a:spLocks noGrp="1"/>
          </p:cNvSpPr>
          <p:nvPr>
            <p:ph type="subTitle" idx="1"/>
          </p:nvPr>
        </p:nvSpPr>
        <p:spPr>
          <a:xfrm>
            <a:off x="4860608" y="16322040"/>
            <a:ext cx="22682835" cy="7360920"/>
          </a:xfrm>
        </p:spPr>
        <p:txBody>
          <a:bodyPr/>
          <a:lstStyle>
            <a:lvl1pPr marL="0" indent="0" algn="ctr">
              <a:buNone/>
              <a:defRPr>
                <a:solidFill>
                  <a:schemeClr val="tx1">
                    <a:tint val="75000"/>
                  </a:schemeClr>
                </a:solidFill>
              </a:defRPr>
            </a:lvl1pPr>
            <a:lvl2pPr marL="1748790" indent="0" algn="ctr">
              <a:buNone/>
              <a:defRPr>
                <a:solidFill>
                  <a:schemeClr val="tx1">
                    <a:tint val="75000"/>
                  </a:schemeClr>
                </a:solidFill>
              </a:defRPr>
            </a:lvl2pPr>
            <a:lvl3pPr marL="3497580" indent="0" algn="ctr">
              <a:buNone/>
              <a:defRPr>
                <a:solidFill>
                  <a:schemeClr val="tx1">
                    <a:tint val="75000"/>
                  </a:schemeClr>
                </a:solidFill>
              </a:defRPr>
            </a:lvl3pPr>
            <a:lvl4pPr marL="5246370" indent="0" algn="ctr">
              <a:buNone/>
              <a:defRPr>
                <a:solidFill>
                  <a:schemeClr val="tx1">
                    <a:tint val="75000"/>
                  </a:schemeClr>
                </a:solidFill>
              </a:defRPr>
            </a:lvl4pPr>
            <a:lvl5pPr marL="6995160" indent="0" algn="ctr">
              <a:buNone/>
              <a:defRPr>
                <a:solidFill>
                  <a:schemeClr val="tx1">
                    <a:tint val="75000"/>
                  </a:schemeClr>
                </a:solidFill>
              </a:defRPr>
            </a:lvl5pPr>
            <a:lvl6pPr marL="8743950" indent="0" algn="ctr">
              <a:buNone/>
              <a:defRPr>
                <a:solidFill>
                  <a:schemeClr val="tx1">
                    <a:tint val="75000"/>
                  </a:schemeClr>
                </a:solidFill>
              </a:defRPr>
            </a:lvl6pPr>
            <a:lvl7pPr marL="10492740" indent="0" algn="ctr">
              <a:buNone/>
              <a:defRPr>
                <a:solidFill>
                  <a:schemeClr val="tx1">
                    <a:tint val="75000"/>
                  </a:schemeClr>
                </a:solidFill>
              </a:defRPr>
            </a:lvl7pPr>
            <a:lvl8pPr marL="12241530" indent="0" algn="ctr">
              <a:buNone/>
              <a:defRPr>
                <a:solidFill>
                  <a:schemeClr val="tx1">
                    <a:tint val="75000"/>
                  </a:schemeClr>
                </a:solidFill>
              </a:defRPr>
            </a:lvl8pPr>
            <a:lvl9pPr marL="13990320" indent="0" algn="ctr">
              <a:buNone/>
              <a:defRPr>
                <a:solidFill>
                  <a:schemeClr val="tx1">
                    <a:tint val="75000"/>
                  </a:schemeClr>
                </a:solidFill>
              </a:defRPr>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23/03/2023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23/03/2023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23492936" y="1153482"/>
            <a:ext cx="7290911" cy="2457640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1620203" y="1153482"/>
            <a:ext cx="21332666" cy="2457640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23/03/2023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7F49D355-16BD-4E45-BD9A-5EA878CF7CBD}" type="datetimeFigureOut">
              <a:rPr lang="it-IT" smtClean="0"/>
              <a:t>23/03/2023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2559696" y="18508982"/>
            <a:ext cx="27543443" cy="5720715"/>
          </a:xfrm>
        </p:spPr>
        <p:txBody>
          <a:bodyPr anchor="t"/>
          <a:lstStyle>
            <a:lvl1pPr algn="l">
              <a:defRPr sz="15300" b="1" cap="all"/>
            </a:lvl1pPr>
          </a:lstStyle>
          <a:p>
            <a:r>
              <a:rPr lang="it-IT"/>
              <a:t>Fare clic per modificare lo stile del titolo</a:t>
            </a:r>
          </a:p>
        </p:txBody>
      </p:sp>
      <p:sp>
        <p:nvSpPr>
          <p:cNvPr id="3" name="Segnaposto testo 2"/>
          <p:cNvSpPr>
            <a:spLocks noGrp="1"/>
          </p:cNvSpPr>
          <p:nvPr>
            <p:ph type="body" idx="1"/>
          </p:nvPr>
        </p:nvSpPr>
        <p:spPr>
          <a:xfrm>
            <a:off x="2559696" y="12208197"/>
            <a:ext cx="27543443" cy="6300785"/>
          </a:xfrm>
        </p:spPr>
        <p:txBody>
          <a:bodyPr anchor="b"/>
          <a:lstStyle>
            <a:lvl1pPr marL="0" indent="0">
              <a:buNone/>
              <a:defRPr sz="7700">
                <a:solidFill>
                  <a:schemeClr val="tx1">
                    <a:tint val="75000"/>
                  </a:schemeClr>
                </a:solidFill>
              </a:defRPr>
            </a:lvl1pPr>
            <a:lvl2pPr marL="1748790" indent="0">
              <a:buNone/>
              <a:defRPr sz="6900">
                <a:solidFill>
                  <a:schemeClr val="tx1">
                    <a:tint val="75000"/>
                  </a:schemeClr>
                </a:solidFill>
              </a:defRPr>
            </a:lvl2pPr>
            <a:lvl3pPr marL="3497580" indent="0">
              <a:buNone/>
              <a:defRPr sz="6100">
                <a:solidFill>
                  <a:schemeClr val="tx1">
                    <a:tint val="75000"/>
                  </a:schemeClr>
                </a:solidFill>
              </a:defRPr>
            </a:lvl3pPr>
            <a:lvl4pPr marL="5246370" indent="0">
              <a:buNone/>
              <a:defRPr sz="5400">
                <a:solidFill>
                  <a:schemeClr val="tx1">
                    <a:tint val="75000"/>
                  </a:schemeClr>
                </a:solidFill>
              </a:defRPr>
            </a:lvl4pPr>
            <a:lvl5pPr marL="6995160" indent="0">
              <a:buNone/>
              <a:defRPr sz="5400">
                <a:solidFill>
                  <a:schemeClr val="tx1">
                    <a:tint val="75000"/>
                  </a:schemeClr>
                </a:solidFill>
              </a:defRPr>
            </a:lvl5pPr>
            <a:lvl6pPr marL="8743950" indent="0">
              <a:buNone/>
              <a:defRPr sz="5400">
                <a:solidFill>
                  <a:schemeClr val="tx1">
                    <a:tint val="75000"/>
                  </a:schemeClr>
                </a:solidFill>
              </a:defRPr>
            </a:lvl6pPr>
            <a:lvl7pPr marL="10492740" indent="0">
              <a:buNone/>
              <a:defRPr sz="5400">
                <a:solidFill>
                  <a:schemeClr val="tx1">
                    <a:tint val="75000"/>
                  </a:schemeClr>
                </a:solidFill>
              </a:defRPr>
            </a:lvl7pPr>
            <a:lvl8pPr marL="12241530" indent="0">
              <a:buNone/>
              <a:defRPr sz="5400">
                <a:solidFill>
                  <a:schemeClr val="tx1">
                    <a:tint val="75000"/>
                  </a:schemeClr>
                </a:solidFill>
              </a:defRPr>
            </a:lvl8pPr>
            <a:lvl9pPr marL="13990320" indent="0">
              <a:buNone/>
              <a:defRPr sz="54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23/03/2023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1620202" y="6720842"/>
            <a:ext cx="14311789" cy="1900904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16472059" y="6720842"/>
            <a:ext cx="14311789" cy="19009045"/>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7F49D355-16BD-4E45-BD9A-5EA878CF7CBD}" type="datetimeFigureOut">
              <a:rPr lang="it-IT" smtClean="0"/>
              <a:t>23/03/2023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1620203" y="6447475"/>
            <a:ext cx="14317416" cy="2687000"/>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a:t>Fare clic per modificare stili del testo dello schema</a:t>
            </a:r>
          </a:p>
        </p:txBody>
      </p:sp>
      <p:sp>
        <p:nvSpPr>
          <p:cNvPr id="4" name="Segnaposto contenuto 3"/>
          <p:cNvSpPr>
            <a:spLocks noGrp="1"/>
          </p:cNvSpPr>
          <p:nvPr>
            <p:ph sz="half" idx="2"/>
          </p:nvPr>
        </p:nvSpPr>
        <p:spPr>
          <a:xfrm>
            <a:off x="1620203" y="9134475"/>
            <a:ext cx="14317416" cy="16595410"/>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16460809" y="6447475"/>
            <a:ext cx="14323040" cy="2687000"/>
          </a:xfrm>
        </p:spPr>
        <p:txBody>
          <a:bodyPr anchor="b"/>
          <a:lstStyle>
            <a:lvl1pPr marL="0" indent="0">
              <a:buNone/>
              <a:defRPr sz="9200" b="1"/>
            </a:lvl1pPr>
            <a:lvl2pPr marL="1748790" indent="0">
              <a:buNone/>
              <a:defRPr sz="7700" b="1"/>
            </a:lvl2pPr>
            <a:lvl3pPr marL="3497580" indent="0">
              <a:buNone/>
              <a:defRPr sz="6900" b="1"/>
            </a:lvl3pPr>
            <a:lvl4pPr marL="5246370" indent="0">
              <a:buNone/>
              <a:defRPr sz="6100" b="1"/>
            </a:lvl4pPr>
            <a:lvl5pPr marL="6995160" indent="0">
              <a:buNone/>
              <a:defRPr sz="6100" b="1"/>
            </a:lvl5pPr>
            <a:lvl6pPr marL="8743950" indent="0">
              <a:buNone/>
              <a:defRPr sz="6100" b="1"/>
            </a:lvl6pPr>
            <a:lvl7pPr marL="10492740" indent="0">
              <a:buNone/>
              <a:defRPr sz="6100" b="1"/>
            </a:lvl7pPr>
            <a:lvl8pPr marL="12241530" indent="0">
              <a:buNone/>
              <a:defRPr sz="6100" b="1"/>
            </a:lvl8pPr>
            <a:lvl9pPr marL="13990320" indent="0">
              <a:buNone/>
              <a:defRPr sz="6100" b="1"/>
            </a:lvl9pPr>
          </a:lstStyle>
          <a:p>
            <a:pPr lvl="0"/>
            <a:r>
              <a:rPr lang="it-IT"/>
              <a:t>Fare clic per modificare stili del testo dello schema</a:t>
            </a:r>
          </a:p>
        </p:txBody>
      </p:sp>
      <p:sp>
        <p:nvSpPr>
          <p:cNvPr id="6" name="Segnaposto contenuto 5"/>
          <p:cNvSpPr>
            <a:spLocks noGrp="1"/>
          </p:cNvSpPr>
          <p:nvPr>
            <p:ph sz="quarter" idx="4"/>
          </p:nvPr>
        </p:nvSpPr>
        <p:spPr>
          <a:xfrm>
            <a:off x="16460809" y="9134475"/>
            <a:ext cx="14323040" cy="16595410"/>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7F49D355-16BD-4E45-BD9A-5EA878CF7CBD}" type="datetimeFigureOut">
              <a:rPr lang="it-IT" smtClean="0"/>
              <a:t>23/03/2023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2"/>
          <p:cNvSpPr>
            <a:spLocks noGrp="1"/>
          </p:cNvSpPr>
          <p:nvPr>
            <p:ph type="dt" sz="half" idx="10"/>
          </p:nvPr>
        </p:nvSpPr>
        <p:spPr/>
        <p:txBody>
          <a:bodyPr/>
          <a:lstStyle/>
          <a:p>
            <a:fld id="{7F49D355-16BD-4E45-BD9A-5EA878CF7CBD}" type="datetimeFigureOut">
              <a:rPr lang="it-IT" smtClean="0"/>
              <a:t>23/03/2023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23/03/2023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620204" y="1146810"/>
            <a:ext cx="10660709" cy="4880610"/>
          </a:xfrm>
        </p:spPr>
        <p:txBody>
          <a:bodyPr anchor="b"/>
          <a:lstStyle>
            <a:lvl1pPr algn="l">
              <a:defRPr sz="7700" b="1"/>
            </a:lvl1pPr>
          </a:lstStyle>
          <a:p>
            <a:r>
              <a:rPr lang="it-IT"/>
              <a:t>Fare clic per modificare lo stile del titolo</a:t>
            </a:r>
          </a:p>
        </p:txBody>
      </p:sp>
      <p:sp>
        <p:nvSpPr>
          <p:cNvPr id="3" name="Segnaposto contenuto 2"/>
          <p:cNvSpPr>
            <a:spLocks noGrp="1"/>
          </p:cNvSpPr>
          <p:nvPr>
            <p:ph idx="1"/>
          </p:nvPr>
        </p:nvSpPr>
        <p:spPr>
          <a:xfrm>
            <a:off x="12669083" y="1146812"/>
            <a:ext cx="18114764" cy="24583075"/>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1620204" y="6027422"/>
            <a:ext cx="10660709" cy="19702465"/>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23/03/2023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51421" y="20162520"/>
            <a:ext cx="19442430" cy="2380300"/>
          </a:xfrm>
        </p:spPr>
        <p:txBody>
          <a:bodyPr anchor="b"/>
          <a:lstStyle>
            <a:lvl1pPr algn="l">
              <a:defRPr sz="7700" b="1"/>
            </a:lvl1pPr>
          </a:lstStyle>
          <a:p>
            <a:r>
              <a:rPr lang="it-IT"/>
              <a:t>Fare clic per modificare lo stile del titolo</a:t>
            </a:r>
          </a:p>
        </p:txBody>
      </p:sp>
      <p:sp>
        <p:nvSpPr>
          <p:cNvPr id="3" name="Segnaposto immagine 2"/>
          <p:cNvSpPr>
            <a:spLocks noGrp="1"/>
          </p:cNvSpPr>
          <p:nvPr>
            <p:ph type="pic" idx="1"/>
          </p:nvPr>
        </p:nvSpPr>
        <p:spPr>
          <a:xfrm>
            <a:off x="6351421" y="2573655"/>
            <a:ext cx="19442430" cy="17282160"/>
          </a:xfrm>
        </p:spPr>
        <p:txBody>
          <a:bodyPr/>
          <a:lstStyle>
            <a:lvl1pPr marL="0" indent="0">
              <a:buNone/>
              <a:defRPr sz="12200"/>
            </a:lvl1pPr>
            <a:lvl2pPr marL="1748790" indent="0">
              <a:buNone/>
              <a:defRPr sz="10700"/>
            </a:lvl2pPr>
            <a:lvl3pPr marL="3497580" indent="0">
              <a:buNone/>
              <a:defRPr sz="9200"/>
            </a:lvl3pPr>
            <a:lvl4pPr marL="5246370" indent="0">
              <a:buNone/>
              <a:defRPr sz="7700"/>
            </a:lvl4pPr>
            <a:lvl5pPr marL="6995160" indent="0">
              <a:buNone/>
              <a:defRPr sz="7700"/>
            </a:lvl5pPr>
            <a:lvl6pPr marL="8743950" indent="0">
              <a:buNone/>
              <a:defRPr sz="7700"/>
            </a:lvl6pPr>
            <a:lvl7pPr marL="10492740" indent="0">
              <a:buNone/>
              <a:defRPr sz="7700"/>
            </a:lvl7pPr>
            <a:lvl8pPr marL="12241530" indent="0">
              <a:buNone/>
              <a:defRPr sz="7700"/>
            </a:lvl8pPr>
            <a:lvl9pPr marL="13990320" indent="0">
              <a:buNone/>
              <a:defRPr sz="7700"/>
            </a:lvl9pPr>
          </a:lstStyle>
          <a:p>
            <a:endParaRPr lang="it-IT"/>
          </a:p>
        </p:txBody>
      </p:sp>
      <p:sp>
        <p:nvSpPr>
          <p:cNvPr id="4" name="Segnaposto testo 3"/>
          <p:cNvSpPr>
            <a:spLocks noGrp="1"/>
          </p:cNvSpPr>
          <p:nvPr>
            <p:ph type="body" sz="half" idx="2"/>
          </p:nvPr>
        </p:nvSpPr>
        <p:spPr>
          <a:xfrm>
            <a:off x="6351421" y="22542820"/>
            <a:ext cx="19442430" cy="3380420"/>
          </a:xfrm>
        </p:spPr>
        <p:txBody>
          <a:bodyPr/>
          <a:lstStyle>
            <a:lvl1pPr marL="0" indent="0">
              <a:buNone/>
              <a:defRPr sz="5400"/>
            </a:lvl1pPr>
            <a:lvl2pPr marL="1748790" indent="0">
              <a:buNone/>
              <a:defRPr sz="4600"/>
            </a:lvl2pPr>
            <a:lvl3pPr marL="3497580" indent="0">
              <a:buNone/>
              <a:defRPr sz="3800"/>
            </a:lvl3pPr>
            <a:lvl4pPr marL="5246370" indent="0">
              <a:buNone/>
              <a:defRPr sz="3400"/>
            </a:lvl4pPr>
            <a:lvl5pPr marL="6995160" indent="0">
              <a:buNone/>
              <a:defRPr sz="3400"/>
            </a:lvl5pPr>
            <a:lvl6pPr marL="8743950" indent="0">
              <a:buNone/>
              <a:defRPr sz="3400"/>
            </a:lvl6pPr>
            <a:lvl7pPr marL="10492740" indent="0">
              <a:buNone/>
              <a:defRPr sz="3400"/>
            </a:lvl7pPr>
            <a:lvl8pPr marL="12241530" indent="0">
              <a:buNone/>
              <a:defRPr sz="3400"/>
            </a:lvl8pPr>
            <a:lvl9pPr marL="13990320" indent="0">
              <a:buNone/>
              <a:defRPr sz="34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23/03/2023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620203" y="1153480"/>
            <a:ext cx="29163645" cy="4800600"/>
          </a:xfrm>
          <a:prstGeom prst="rect">
            <a:avLst/>
          </a:prstGeom>
        </p:spPr>
        <p:txBody>
          <a:bodyPr vert="horz" lIns="349758" tIns="174879" rIns="349758" bIns="174879" rtlCol="0" anchor="ctr">
            <a:normAutofit/>
          </a:bodyPr>
          <a:lstStyle/>
          <a:p>
            <a:r>
              <a:rPr lang="it-IT"/>
              <a:t>Fare clic per modificare lo stile del titolo</a:t>
            </a:r>
          </a:p>
        </p:txBody>
      </p:sp>
      <p:sp>
        <p:nvSpPr>
          <p:cNvPr id="3" name="Segnaposto testo 2"/>
          <p:cNvSpPr>
            <a:spLocks noGrp="1"/>
          </p:cNvSpPr>
          <p:nvPr>
            <p:ph type="body" idx="1"/>
          </p:nvPr>
        </p:nvSpPr>
        <p:spPr>
          <a:xfrm>
            <a:off x="1620203" y="6720842"/>
            <a:ext cx="29163645" cy="19009045"/>
          </a:xfrm>
          <a:prstGeom prst="rect">
            <a:avLst/>
          </a:prstGeom>
        </p:spPr>
        <p:txBody>
          <a:bodyPr vert="horz" lIns="349758" tIns="174879" rIns="349758" bIns="174879"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1620203" y="26696672"/>
            <a:ext cx="7560945" cy="1533525"/>
          </a:xfrm>
          <a:prstGeom prst="rect">
            <a:avLst/>
          </a:prstGeom>
        </p:spPr>
        <p:txBody>
          <a:bodyPr vert="horz" lIns="349758" tIns="174879" rIns="349758" bIns="174879" rtlCol="0" anchor="ctr"/>
          <a:lstStyle>
            <a:lvl1pPr algn="l">
              <a:defRPr sz="4600">
                <a:solidFill>
                  <a:schemeClr val="tx1">
                    <a:tint val="75000"/>
                  </a:schemeClr>
                </a:solidFill>
              </a:defRPr>
            </a:lvl1pPr>
          </a:lstStyle>
          <a:p>
            <a:fld id="{7F49D355-16BD-4E45-BD9A-5EA878CF7CBD}" type="datetimeFigureOut">
              <a:rPr lang="it-IT" smtClean="0"/>
              <a:t>23/03/2023</a:t>
            </a:fld>
            <a:endParaRPr lang="it-IT"/>
          </a:p>
        </p:txBody>
      </p:sp>
      <p:sp>
        <p:nvSpPr>
          <p:cNvPr id="5" name="Segnaposto piè di pagina 4"/>
          <p:cNvSpPr>
            <a:spLocks noGrp="1"/>
          </p:cNvSpPr>
          <p:nvPr>
            <p:ph type="ftr" sz="quarter" idx="3"/>
          </p:nvPr>
        </p:nvSpPr>
        <p:spPr>
          <a:xfrm>
            <a:off x="11071384" y="26696672"/>
            <a:ext cx="10261283" cy="1533525"/>
          </a:xfrm>
          <a:prstGeom prst="rect">
            <a:avLst/>
          </a:prstGeom>
        </p:spPr>
        <p:txBody>
          <a:bodyPr vert="horz" lIns="349758" tIns="174879" rIns="349758" bIns="174879" rtlCol="0" anchor="ctr"/>
          <a:lstStyle>
            <a:lvl1pPr algn="ctr">
              <a:defRPr sz="46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23222903" y="26696672"/>
            <a:ext cx="7560945" cy="1533525"/>
          </a:xfrm>
          <a:prstGeom prst="rect">
            <a:avLst/>
          </a:prstGeom>
        </p:spPr>
        <p:txBody>
          <a:bodyPr vert="horz" lIns="349758" tIns="174879" rIns="349758" bIns="174879" rtlCol="0" anchor="ctr"/>
          <a:lstStyle>
            <a:lvl1pPr algn="r">
              <a:defRPr sz="46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97580" rtl="0" eaLnBrk="1" latinLnBrk="0" hangingPunct="1">
        <a:spcBef>
          <a:spcPct val="0"/>
        </a:spcBef>
        <a:buNone/>
        <a:defRPr sz="16800" kern="1200">
          <a:solidFill>
            <a:schemeClr val="tx1"/>
          </a:solidFill>
          <a:latin typeface="+mj-lt"/>
          <a:ea typeface="+mj-ea"/>
          <a:cs typeface="+mj-cs"/>
        </a:defRPr>
      </a:lvl1pPr>
    </p:titleStyle>
    <p:bodyStyle>
      <a:lvl1pPr marL="1311593" indent="-1311593" algn="l" defTabSz="3497580" rtl="0" eaLnBrk="1" latinLnBrk="0" hangingPunct="1">
        <a:spcBef>
          <a:spcPct val="20000"/>
        </a:spcBef>
        <a:buFont typeface="Arial" pitchFamily="34" charset="0"/>
        <a:buChar char="•"/>
        <a:defRPr sz="12200" kern="1200">
          <a:solidFill>
            <a:schemeClr val="tx1"/>
          </a:solidFill>
          <a:latin typeface="+mn-lt"/>
          <a:ea typeface="+mn-ea"/>
          <a:cs typeface="+mn-cs"/>
        </a:defRPr>
      </a:lvl1pPr>
      <a:lvl2pPr marL="2841784" indent="-1092994" algn="l" defTabSz="3497580" rtl="0" eaLnBrk="1" latinLnBrk="0" hangingPunct="1">
        <a:spcBef>
          <a:spcPct val="20000"/>
        </a:spcBef>
        <a:buFont typeface="Arial" pitchFamily="34" charset="0"/>
        <a:buChar char="–"/>
        <a:defRPr sz="10700" kern="1200">
          <a:solidFill>
            <a:schemeClr val="tx1"/>
          </a:solidFill>
          <a:latin typeface="+mn-lt"/>
          <a:ea typeface="+mn-ea"/>
          <a:cs typeface="+mn-cs"/>
        </a:defRPr>
      </a:lvl2pPr>
      <a:lvl3pPr marL="4371975" indent="-874395" algn="l" defTabSz="3497580" rtl="0" eaLnBrk="1" latinLnBrk="0" hangingPunct="1">
        <a:spcBef>
          <a:spcPct val="20000"/>
        </a:spcBef>
        <a:buFont typeface="Arial" pitchFamily="34" charset="0"/>
        <a:buChar char="•"/>
        <a:defRPr sz="9200" kern="1200">
          <a:solidFill>
            <a:schemeClr val="tx1"/>
          </a:solidFill>
          <a:latin typeface="+mn-lt"/>
          <a:ea typeface="+mn-ea"/>
          <a:cs typeface="+mn-cs"/>
        </a:defRPr>
      </a:lvl3pPr>
      <a:lvl4pPr marL="612076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4pPr>
      <a:lvl5pPr marL="786955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5pPr>
      <a:lvl6pPr marL="961834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6pPr>
      <a:lvl7pPr marL="1136713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7pPr>
      <a:lvl8pPr marL="1311592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8pPr>
      <a:lvl9pPr marL="14864715" indent="-874395" algn="l" defTabSz="3497580" rtl="0" eaLnBrk="1" latinLnBrk="0"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it-IT"/>
      </a:defPPr>
      <a:lvl1pPr marL="0" algn="l" defTabSz="3497580" rtl="0" eaLnBrk="1" latinLnBrk="0" hangingPunct="1">
        <a:defRPr sz="6900" kern="1200">
          <a:solidFill>
            <a:schemeClr val="tx1"/>
          </a:solidFill>
          <a:latin typeface="+mn-lt"/>
          <a:ea typeface="+mn-ea"/>
          <a:cs typeface="+mn-cs"/>
        </a:defRPr>
      </a:lvl1pPr>
      <a:lvl2pPr marL="1748790" algn="l" defTabSz="3497580" rtl="0" eaLnBrk="1" latinLnBrk="0" hangingPunct="1">
        <a:defRPr sz="6900" kern="1200">
          <a:solidFill>
            <a:schemeClr val="tx1"/>
          </a:solidFill>
          <a:latin typeface="+mn-lt"/>
          <a:ea typeface="+mn-ea"/>
          <a:cs typeface="+mn-cs"/>
        </a:defRPr>
      </a:lvl2pPr>
      <a:lvl3pPr marL="3497580" algn="l" defTabSz="3497580" rtl="0" eaLnBrk="1" latinLnBrk="0" hangingPunct="1">
        <a:defRPr sz="6900" kern="1200">
          <a:solidFill>
            <a:schemeClr val="tx1"/>
          </a:solidFill>
          <a:latin typeface="+mn-lt"/>
          <a:ea typeface="+mn-ea"/>
          <a:cs typeface="+mn-cs"/>
        </a:defRPr>
      </a:lvl3pPr>
      <a:lvl4pPr marL="5246370" algn="l" defTabSz="3497580" rtl="0" eaLnBrk="1" latinLnBrk="0" hangingPunct="1">
        <a:defRPr sz="6900" kern="1200">
          <a:solidFill>
            <a:schemeClr val="tx1"/>
          </a:solidFill>
          <a:latin typeface="+mn-lt"/>
          <a:ea typeface="+mn-ea"/>
          <a:cs typeface="+mn-cs"/>
        </a:defRPr>
      </a:lvl4pPr>
      <a:lvl5pPr marL="6995160" algn="l" defTabSz="3497580" rtl="0" eaLnBrk="1" latinLnBrk="0" hangingPunct="1">
        <a:defRPr sz="6900" kern="1200">
          <a:solidFill>
            <a:schemeClr val="tx1"/>
          </a:solidFill>
          <a:latin typeface="+mn-lt"/>
          <a:ea typeface="+mn-ea"/>
          <a:cs typeface="+mn-cs"/>
        </a:defRPr>
      </a:lvl5pPr>
      <a:lvl6pPr marL="8743950" algn="l" defTabSz="3497580" rtl="0" eaLnBrk="1" latinLnBrk="0" hangingPunct="1">
        <a:defRPr sz="6900" kern="1200">
          <a:solidFill>
            <a:schemeClr val="tx1"/>
          </a:solidFill>
          <a:latin typeface="+mn-lt"/>
          <a:ea typeface="+mn-ea"/>
          <a:cs typeface="+mn-cs"/>
        </a:defRPr>
      </a:lvl6pPr>
      <a:lvl7pPr marL="10492740" algn="l" defTabSz="3497580" rtl="0" eaLnBrk="1" latinLnBrk="0" hangingPunct="1">
        <a:defRPr sz="6900" kern="1200">
          <a:solidFill>
            <a:schemeClr val="tx1"/>
          </a:solidFill>
          <a:latin typeface="+mn-lt"/>
          <a:ea typeface="+mn-ea"/>
          <a:cs typeface="+mn-cs"/>
        </a:defRPr>
      </a:lvl7pPr>
      <a:lvl8pPr marL="12241530" algn="l" defTabSz="3497580" rtl="0" eaLnBrk="1" latinLnBrk="0" hangingPunct="1">
        <a:defRPr sz="6900" kern="1200">
          <a:solidFill>
            <a:schemeClr val="tx1"/>
          </a:solidFill>
          <a:latin typeface="+mn-lt"/>
          <a:ea typeface="+mn-ea"/>
          <a:cs typeface="+mn-cs"/>
        </a:defRPr>
      </a:lvl8pPr>
      <a:lvl9pPr marL="13990320" algn="l" defTabSz="3497580" rtl="0" eaLnBrk="1" latinLnBrk="0"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12" Type="http://schemas.openxmlformats.org/officeDocument/2006/relationships/image" Target="../media/image3.emf"/><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chart" Target="../charts/chart5.xml"/><Relationship Id="rId11" Type="http://schemas.openxmlformats.org/officeDocument/2006/relationships/image" Target="../media/image2.png"/><Relationship Id="rId5" Type="http://schemas.openxmlformats.org/officeDocument/2006/relationships/chart" Target="../charts/chart4.xml"/><Relationship Id="rId10" Type="http://schemas.openxmlformats.org/officeDocument/2006/relationships/image" Target="../media/image1.png"/><Relationship Id="rId4" Type="http://schemas.openxmlformats.org/officeDocument/2006/relationships/chart" Target="../charts/chart3.xml"/><Relationship Id="rId9" Type="http://schemas.openxmlformats.org/officeDocument/2006/relationships/chart" Target="../charts/char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3">
            <a:lumMod val="50000"/>
          </a:schemeClr>
        </a:solidFill>
        <a:effectLst/>
      </p:bgPr>
    </p:bg>
    <p:spTree>
      <p:nvGrpSpPr>
        <p:cNvPr id="1" name=""/>
        <p:cNvGrpSpPr/>
        <p:nvPr/>
      </p:nvGrpSpPr>
      <p:grpSpPr>
        <a:xfrm>
          <a:off x="0" y="0"/>
          <a:ext cx="0" cy="0"/>
          <a:chOff x="0" y="0"/>
          <a:chExt cx="0" cy="0"/>
        </a:xfrm>
      </p:grpSpPr>
      <p:sp>
        <p:nvSpPr>
          <p:cNvPr id="61" name="Rettangolo 60"/>
          <p:cNvSpPr/>
          <p:nvPr/>
        </p:nvSpPr>
        <p:spPr>
          <a:xfrm>
            <a:off x="288258" y="28122163"/>
            <a:ext cx="31788000" cy="493965"/>
          </a:xfrm>
          <a:prstGeom prst="rect">
            <a:avLst/>
          </a:prstGeom>
          <a:solidFill>
            <a:schemeClr val="bg1"/>
          </a:solidFill>
          <a:ln w="1016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sp>
        <p:nvSpPr>
          <p:cNvPr id="51" name="Rettangolo 50"/>
          <p:cNvSpPr/>
          <p:nvPr/>
        </p:nvSpPr>
        <p:spPr>
          <a:xfrm>
            <a:off x="343967" y="25686016"/>
            <a:ext cx="9377338" cy="2181280"/>
          </a:xfrm>
          <a:prstGeom prst="rect">
            <a:avLst/>
          </a:prstGeom>
          <a:solidFill>
            <a:schemeClr val="bg1"/>
          </a:solidFill>
          <a:ln w="165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sp>
        <p:nvSpPr>
          <p:cNvPr id="49" name="Rettangolo 48"/>
          <p:cNvSpPr/>
          <p:nvPr/>
        </p:nvSpPr>
        <p:spPr>
          <a:xfrm>
            <a:off x="20810537" y="3096544"/>
            <a:ext cx="11233248" cy="2945955"/>
          </a:xfrm>
          <a:prstGeom prst="rect">
            <a:avLst/>
          </a:prstGeom>
          <a:solidFill>
            <a:schemeClr val="bg1"/>
          </a:solidFill>
          <a:ln w="165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Rettangolo 44"/>
          <p:cNvSpPr/>
          <p:nvPr/>
        </p:nvSpPr>
        <p:spPr>
          <a:xfrm>
            <a:off x="10153354" y="25686016"/>
            <a:ext cx="7316612" cy="2181280"/>
          </a:xfrm>
          <a:prstGeom prst="rect">
            <a:avLst/>
          </a:prstGeom>
          <a:solidFill>
            <a:schemeClr val="bg1"/>
          </a:solidFill>
          <a:ln w="165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sp>
        <p:nvSpPr>
          <p:cNvPr id="4" name="Titolo 3"/>
          <p:cNvSpPr>
            <a:spLocks noGrp="1"/>
          </p:cNvSpPr>
          <p:nvPr>
            <p:ph type="ctrTitle"/>
          </p:nvPr>
        </p:nvSpPr>
        <p:spPr>
          <a:xfrm>
            <a:off x="0" y="-200088"/>
            <a:ext cx="32404050" cy="2512967"/>
          </a:xfrm>
        </p:spPr>
        <p:txBody>
          <a:bodyPr>
            <a:normAutofit/>
          </a:bodyPr>
          <a:lstStyle/>
          <a:p>
            <a:pPr>
              <a:spcAft>
                <a:spcPts val="0"/>
              </a:spcAft>
            </a:pPr>
            <a:r>
              <a:rPr lang="en-US" sz="7200" b="1" dirty="0">
                <a:solidFill>
                  <a:srgbClr val="FFFF00"/>
                </a:solidFill>
                <a:effectLst>
                  <a:outerShdw blurRad="38100" dist="38100" dir="2700000" algn="tl">
                    <a:srgbClr val="000000">
                      <a:alpha val="43137"/>
                    </a:srgbClr>
                  </a:outerShdw>
                </a:effectLst>
              </a:rPr>
              <a:t>Psychological and functional recovery in rehabilitative practice</a:t>
            </a:r>
            <a:r>
              <a:rPr lang="en-US" sz="8000" dirty="0">
                <a:solidFill>
                  <a:srgbClr val="C82E22"/>
                </a:solidFill>
                <a:effectLst>
                  <a:outerShdw blurRad="38100" dist="38100" dir="2700000" algn="tl">
                    <a:srgbClr val="000000">
                      <a:alpha val="43137"/>
                    </a:srgbClr>
                  </a:outerShdw>
                </a:effectLst>
              </a:rPr>
              <a:t/>
            </a:r>
            <a:br>
              <a:rPr lang="en-US" sz="8000" dirty="0">
                <a:solidFill>
                  <a:srgbClr val="C82E22"/>
                </a:solidFill>
                <a:effectLst>
                  <a:outerShdw blurRad="38100" dist="38100" dir="2700000" algn="tl">
                    <a:srgbClr val="000000">
                      <a:alpha val="43137"/>
                    </a:srgbClr>
                  </a:outerShdw>
                </a:effectLst>
              </a:rPr>
            </a:br>
            <a:r>
              <a:rPr lang="it-IT" sz="3200" dirty="0">
                <a:solidFill>
                  <a:schemeClr val="accent3">
                    <a:lumMod val="20000"/>
                    <a:lumOff val="80000"/>
                  </a:schemeClr>
                </a:solidFill>
                <a:effectLst>
                  <a:outerShdw blurRad="38100" dist="38100" dir="2700000" algn="tl">
                    <a:srgbClr val="000000">
                      <a:alpha val="43137"/>
                    </a:srgbClr>
                  </a:outerShdw>
                </a:effectLst>
              </a:rPr>
              <a:t>Laura </a:t>
            </a:r>
            <a:r>
              <a:rPr lang="it-IT" sz="3200" dirty="0" err="1">
                <a:solidFill>
                  <a:schemeClr val="accent3">
                    <a:lumMod val="20000"/>
                    <a:lumOff val="80000"/>
                  </a:schemeClr>
                </a:solidFill>
                <a:effectLst>
                  <a:outerShdw blurRad="38100" dist="38100" dir="2700000" algn="tl">
                    <a:srgbClr val="000000">
                      <a:alpha val="43137"/>
                    </a:srgbClr>
                  </a:outerShdw>
                </a:effectLst>
              </a:rPr>
              <a:t>Gestieri</a:t>
            </a:r>
            <a:r>
              <a:rPr lang="it-IT" sz="3200" dirty="0">
                <a:solidFill>
                  <a:schemeClr val="accent3">
                    <a:lumMod val="20000"/>
                    <a:lumOff val="80000"/>
                  </a:schemeClr>
                </a:solidFill>
                <a:effectLst>
                  <a:outerShdw blurRad="38100" dist="38100" dir="2700000" algn="tl">
                    <a:srgbClr val="000000">
                      <a:alpha val="43137"/>
                    </a:srgbClr>
                  </a:outerShdw>
                </a:effectLst>
              </a:rPr>
              <a:t> </a:t>
            </a:r>
            <a:r>
              <a:rPr lang="it-IT" sz="3200" baseline="30000" dirty="0" err="1">
                <a:solidFill>
                  <a:schemeClr val="accent3">
                    <a:lumMod val="20000"/>
                    <a:lumOff val="80000"/>
                  </a:schemeClr>
                </a:solidFill>
                <a:effectLst>
                  <a:outerShdw blurRad="38100" dist="38100" dir="2700000" algn="tl">
                    <a:srgbClr val="000000">
                      <a:alpha val="43137"/>
                    </a:srgbClr>
                  </a:outerShdw>
                </a:effectLst>
              </a:rPr>
              <a:t>ag</a:t>
            </a:r>
            <a:r>
              <a:rPr lang="it-IT" sz="3200" dirty="0">
                <a:solidFill>
                  <a:schemeClr val="accent3">
                    <a:lumMod val="20000"/>
                    <a:lumOff val="80000"/>
                  </a:schemeClr>
                </a:solidFill>
                <a:effectLst>
                  <a:outerShdw blurRad="38100" dist="38100" dir="2700000" algn="tl">
                    <a:srgbClr val="000000">
                      <a:alpha val="43137"/>
                    </a:srgbClr>
                  </a:outerShdw>
                </a:effectLst>
              </a:rPr>
              <a:t>, Caterina Romaniello</a:t>
            </a:r>
            <a:r>
              <a:rPr lang="it-IT" sz="3200" baseline="30000" dirty="0">
                <a:solidFill>
                  <a:schemeClr val="accent3">
                    <a:lumMod val="20000"/>
                    <a:lumOff val="80000"/>
                  </a:schemeClr>
                </a:solidFill>
                <a:effectLst>
                  <a:outerShdw blurRad="38100" dist="38100" dir="2700000" algn="tl">
                    <a:srgbClr val="000000">
                      <a:alpha val="43137"/>
                    </a:srgbClr>
                  </a:outerShdw>
                </a:effectLst>
              </a:rPr>
              <a:t> </a:t>
            </a:r>
            <a:r>
              <a:rPr lang="it-IT" sz="3200" baseline="30000" dirty="0" err="1">
                <a:solidFill>
                  <a:schemeClr val="accent3">
                    <a:lumMod val="20000"/>
                    <a:lumOff val="80000"/>
                  </a:schemeClr>
                </a:solidFill>
                <a:effectLst>
                  <a:outerShdw blurRad="38100" dist="38100" dir="2700000" algn="tl">
                    <a:srgbClr val="000000">
                      <a:alpha val="43137"/>
                    </a:srgbClr>
                  </a:outerShdw>
                </a:effectLst>
              </a:rPr>
              <a:t>bg</a:t>
            </a:r>
            <a:r>
              <a:rPr lang="it-IT" sz="3200" dirty="0">
                <a:solidFill>
                  <a:schemeClr val="accent3">
                    <a:lumMod val="20000"/>
                    <a:lumOff val="80000"/>
                  </a:schemeClr>
                </a:solidFill>
                <a:effectLst>
                  <a:outerShdw blurRad="38100" dist="38100" dir="2700000" algn="tl">
                    <a:srgbClr val="000000">
                      <a:alpha val="43137"/>
                    </a:srgbClr>
                  </a:outerShdw>
                </a:effectLst>
              </a:rPr>
              <a:t>, Gloria Leonardi</a:t>
            </a:r>
            <a:r>
              <a:rPr lang="it-IT" sz="3200" baseline="30000" dirty="0">
                <a:solidFill>
                  <a:schemeClr val="accent3">
                    <a:lumMod val="20000"/>
                    <a:lumOff val="80000"/>
                  </a:schemeClr>
                </a:solidFill>
                <a:effectLst>
                  <a:outerShdw blurRad="38100" dist="38100" dir="2700000" algn="tl">
                    <a:srgbClr val="000000">
                      <a:alpha val="43137"/>
                    </a:srgbClr>
                  </a:outerShdw>
                </a:effectLst>
              </a:rPr>
              <a:t> cg</a:t>
            </a:r>
            <a:r>
              <a:rPr lang="it-IT" sz="3200" dirty="0">
                <a:solidFill>
                  <a:schemeClr val="accent3">
                    <a:lumMod val="20000"/>
                    <a:lumOff val="80000"/>
                  </a:schemeClr>
                </a:solidFill>
                <a:effectLst>
                  <a:outerShdw blurRad="38100" dist="38100" dir="2700000" algn="tl">
                    <a:srgbClr val="000000">
                      <a:alpha val="43137"/>
                    </a:srgbClr>
                  </a:outerShdw>
                </a:effectLst>
              </a:rPr>
              <a:t>, Stefania Prostrati </a:t>
            </a:r>
            <a:r>
              <a:rPr lang="it-IT" sz="3200" baseline="30000" dirty="0" err="1">
                <a:solidFill>
                  <a:schemeClr val="accent3">
                    <a:lumMod val="20000"/>
                    <a:lumOff val="80000"/>
                  </a:schemeClr>
                </a:solidFill>
                <a:effectLst>
                  <a:outerShdw blurRad="38100" dist="38100" dir="2700000" algn="tl">
                    <a:srgbClr val="000000">
                      <a:alpha val="43137"/>
                    </a:srgbClr>
                  </a:outerShdw>
                </a:effectLst>
              </a:rPr>
              <a:t>ag</a:t>
            </a:r>
            <a:r>
              <a:rPr lang="it-IT" sz="3200" dirty="0">
                <a:solidFill>
                  <a:schemeClr val="accent3">
                    <a:lumMod val="20000"/>
                    <a:lumOff val="80000"/>
                  </a:schemeClr>
                </a:solidFill>
                <a:effectLst>
                  <a:outerShdw blurRad="38100" dist="38100" dir="2700000" algn="tl">
                    <a:srgbClr val="000000">
                      <a:alpha val="43137"/>
                    </a:srgbClr>
                  </a:outerShdw>
                </a:effectLst>
              </a:rPr>
              <a:t>, Maria Rosaria Leo </a:t>
            </a:r>
            <a:r>
              <a:rPr lang="it-IT" sz="3200" baseline="30000" dirty="0">
                <a:solidFill>
                  <a:schemeClr val="accent3">
                    <a:lumMod val="20000"/>
                    <a:lumOff val="80000"/>
                  </a:schemeClr>
                </a:solidFill>
                <a:effectLst>
                  <a:outerShdw blurRad="38100" dist="38100" dir="2700000" algn="tl">
                    <a:srgbClr val="000000">
                      <a:alpha val="43137"/>
                    </a:srgbClr>
                  </a:outerShdw>
                </a:effectLst>
              </a:rPr>
              <a:t>a</a:t>
            </a:r>
            <a:r>
              <a:rPr lang="it-IT" sz="3200" dirty="0">
                <a:solidFill>
                  <a:schemeClr val="accent3">
                    <a:lumMod val="20000"/>
                    <a:lumOff val="80000"/>
                  </a:schemeClr>
                </a:solidFill>
                <a:effectLst>
                  <a:outerShdw blurRad="38100" dist="38100" dir="2700000" algn="tl">
                    <a:srgbClr val="000000">
                      <a:alpha val="43137"/>
                    </a:srgbClr>
                  </a:outerShdw>
                </a:effectLst>
              </a:rPr>
              <a:t>, Daniela </a:t>
            </a:r>
            <a:r>
              <a:rPr lang="it-IT" sz="3200" dirty="0" err="1">
                <a:solidFill>
                  <a:schemeClr val="accent3">
                    <a:lumMod val="20000"/>
                    <a:lumOff val="80000"/>
                  </a:schemeClr>
                </a:solidFill>
                <a:effectLst>
                  <a:outerShdw blurRad="38100" dist="38100" dir="2700000" algn="tl">
                    <a:srgbClr val="000000">
                      <a:alpha val="43137"/>
                    </a:srgbClr>
                  </a:outerShdw>
                </a:effectLst>
              </a:rPr>
              <a:t>Cevolani</a:t>
            </a:r>
            <a:r>
              <a:rPr lang="it-IT" sz="3200" dirty="0">
                <a:solidFill>
                  <a:schemeClr val="accent3">
                    <a:lumMod val="20000"/>
                    <a:lumOff val="80000"/>
                  </a:schemeClr>
                </a:solidFill>
                <a:effectLst>
                  <a:outerShdw blurRad="38100" dist="38100" dir="2700000" algn="tl">
                    <a:srgbClr val="000000">
                      <a:alpha val="43137"/>
                    </a:srgbClr>
                  </a:outerShdw>
                </a:effectLst>
              </a:rPr>
              <a:t> </a:t>
            </a:r>
            <a:r>
              <a:rPr lang="it-IT" sz="3200" baseline="30000" dirty="0">
                <a:solidFill>
                  <a:schemeClr val="accent3">
                    <a:lumMod val="20000"/>
                    <a:lumOff val="80000"/>
                  </a:schemeClr>
                </a:solidFill>
                <a:effectLst>
                  <a:outerShdw blurRad="38100" dist="38100" dir="2700000" algn="tl">
                    <a:srgbClr val="000000">
                      <a:alpha val="43137"/>
                    </a:srgbClr>
                  </a:outerShdw>
                </a:effectLst>
              </a:rPr>
              <a:t>d</a:t>
            </a:r>
            <a:r>
              <a:rPr lang="it-IT" sz="3200" dirty="0">
                <a:solidFill>
                  <a:schemeClr val="accent3">
                    <a:lumMod val="20000"/>
                    <a:lumOff val="80000"/>
                  </a:schemeClr>
                </a:solidFill>
                <a:effectLst>
                  <a:outerShdw blurRad="38100" dist="38100" dir="2700000" algn="tl">
                    <a:srgbClr val="000000">
                      <a:alpha val="43137"/>
                    </a:srgbClr>
                  </a:outerShdw>
                </a:effectLst>
              </a:rPr>
              <a:t>, Marina Farinelli </a:t>
            </a:r>
            <a:r>
              <a:rPr lang="it-IT" sz="3200" baseline="30000" dirty="0" err="1">
                <a:solidFill>
                  <a:schemeClr val="accent3">
                    <a:lumMod val="20000"/>
                    <a:lumOff val="80000"/>
                  </a:schemeClr>
                </a:solidFill>
                <a:effectLst>
                  <a:outerShdw blurRad="38100" dist="38100" dir="2700000" algn="tl">
                    <a:srgbClr val="000000">
                      <a:alpha val="43137"/>
                    </a:srgbClr>
                  </a:outerShdw>
                </a:effectLst>
              </a:rPr>
              <a:t>aefg</a:t>
            </a:r>
            <a:r>
              <a:rPr lang="it-IT" sz="3400" dirty="0">
                <a:solidFill>
                  <a:schemeClr val="accent3">
                    <a:lumMod val="20000"/>
                    <a:lumOff val="80000"/>
                  </a:schemeClr>
                </a:solidFill>
                <a:effectLst>
                  <a:outerShdw blurRad="38100" dist="38100" dir="2700000" algn="tl">
                    <a:srgbClr val="000000">
                      <a:alpha val="43137"/>
                    </a:srgbClr>
                  </a:outerShdw>
                </a:effectLst>
              </a:rPr>
              <a:t>.</a:t>
            </a:r>
          </a:p>
        </p:txBody>
      </p:sp>
      <p:sp>
        <p:nvSpPr>
          <p:cNvPr id="7" name="Rettangolo 6"/>
          <p:cNvSpPr/>
          <p:nvPr/>
        </p:nvSpPr>
        <p:spPr>
          <a:xfrm>
            <a:off x="21674634" y="6457279"/>
            <a:ext cx="10369150" cy="7345188"/>
          </a:xfrm>
          <a:prstGeom prst="rect">
            <a:avLst/>
          </a:prstGeom>
          <a:solidFill>
            <a:schemeClr val="bg1"/>
          </a:solidFill>
          <a:ln w="165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21890656" y="6636609"/>
            <a:ext cx="10112180" cy="6955750"/>
          </a:xfrm>
          <a:prstGeom prst="rect">
            <a:avLst/>
          </a:prstGeom>
          <a:noFill/>
        </p:spPr>
        <p:txBody>
          <a:bodyPr wrap="square" rtlCol="0">
            <a:spAutoFit/>
          </a:bodyPr>
          <a:lstStyle/>
          <a:p>
            <a:pPr algn="ctr"/>
            <a:r>
              <a:rPr lang="en-US" sz="3200" b="1" dirty="0"/>
              <a:t>Methods and instruments</a:t>
            </a:r>
            <a:endParaRPr lang="en-US" sz="3200" dirty="0"/>
          </a:p>
          <a:p>
            <a:pPr algn="just"/>
            <a:r>
              <a:rPr lang="en-US" sz="2600" dirty="0"/>
              <a:t>Within one week after the income in the hospital for an intensive rehabilitation therapy</a:t>
            </a:r>
            <a:r>
              <a:rPr lang="it-IT" sz="2600" dirty="0"/>
              <a:t>, </a:t>
            </a:r>
            <a:r>
              <a:rPr lang="it-IT" sz="2600" dirty="0" err="1"/>
              <a:t>all</a:t>
            </a:r>
            <a:r>
              <a:rPr lang="it-IT" sz="2600" dirty="0"/>
              <a:t> the </a:t>
            </a:r>
            <a:r>
              <a:rPr lang="it-IT" sz="2600" dirty="0" err="1"/>
              <a:t>patients</a:t>
            </a:r>
            <a:r>
              <a:rPr lang="it-IT" sz="2600" dirty="0"/>
              <a:t> </a:t>
            </a:r>
            <a:r>
              <a:rPr lang="it-IT" sz="2600" dirty="0" err="1"/>
              <a:t>were</a:t>
            </a:r>
            <a:r>
              <a:rPr lang="it-IT" sz="2600" dirty="0"/>
              <a:t> </a:t>
            </a:r>
            <a:r>
              <a:rPr lang="it-IT" sz="2600" dirty="0" err="1"/>
              <a:t>assessed</a:t>
            </a:r>
            <a:r>
              <a:rPr lang="it-IT" sz="2600" dirty="0"/>
              <a:t> by the </a:t>
            </a:r>
            <a:r>
              <a:rPr lang="it-IT" sz="2600" dirty="0" err="1"/>
              <a:t>following</a:t>
            </a:r>
            <a:r>
              <a:rPr lang="it-IT" sz="2600" dirty="0"/>
              <a:t> </a:t>
            </a:r>
            <a:r>
              <a:rPr lang="it-IT" sz="2600" dirty="0" err="1"/>
              <a:t>scales</a:t>
            </a:r>
            <a:r>
              <a:rPr lang="it-IT" sz="2600" dirty="0"/>
              <a:t>: </a:t>
            </a:r>
          </a:p>
          <a:p>
            <a:pPr marL="457200" indent="-457200" algn="just">
              <a:buFontTx/>
              <a:buChar char="-"/>
            </a:pPr>
            <a:r>
              <a:rPr lang="it-IT" sz="2600" dirty="0"/>
              <a:t>Mini-</a:t>
            </a:r>
            <a:r>
              <a:rPr lang="it-IT" sz="2600" dirty="0" err="1"/>
              <a:t>Mental</a:t>
            </a:r>
            <a:r>
              <a:rPr lang="it-IT" sz="2600" dirty="0"/>
              <a:t> State </a:t>
            </a:r>
            <a:r>
              <a:rPr lang="it-IT" sz="2600" dirty="0" err="1"/>
              <a:t>Examination</a:t>
            </a:r>
            <a:r>
              <a:rPr lang="it-IT" sz="2600" dirty="0"/>
              <a:t>- MMSE (</a:t>
            </a:r>
            <a:r>
              <a:rPr lang="it-IT" sz="2600" dirty="0" err="1"/>
              <a:t>Folstein</a:t>
            </a:r>
            <a:r>
              <a:rPr lang="it-IT" sz="2600" dirty="0"/>
              <a:t> et al., 1975) to </a:t>
            </a:r>
            <a:r>
              <a:rPr lang="it-IT" sz="2600" dirty="0" err="1"/>
              <a:t>evaluate</a:t>
            </a:r>
            <a:r>
              <a:rPr lang="it-IT" sz="2600" dirty="0"/>
              <a:t> the cognitive </a:t>
            </a:r>
            <a:r>
              <a:rPr lang="it-IT" sz="2600" dirty="0" err="1"/>
              <a:t>profile</a:t>
            </a:r>
            <a:r>
              <a:rPr lang="it-IT" sz="2600" dirty="0"/>
              <a:t>;</a:t>
            </a:r>
          </a:p>
          <a:p>
            <a:pPr marL="457200" indent="-457200" algn="just">
              <a:buFontTx/>
              <a:buChar char="-"/>
            </a:pPr>
            <a:r>
              <a:rPr lang="it-IT" sz="2600" dirty="0"/>
              <a:t>Hospital </a:t>
            </a:r>
            <a:r>
              <a:rPr lang="it-IT" sz="2600" dirty="0" err="1"/>
              <a:t>Anxiety</a:t>
            </a:r>
            <a:r>
              <a:rPr lang="it-IT" sz="2600" dirty="0"/>
              <a:t> and </a:t>
            </a:r>
            <a:r>
              <a:rPr lang="it-IT" sz="2600" dirty="0" err="1"/>
              <a:t>Depression</a:t>
            </a:r>
            <a:r>
              <a:rPr lang="it-IT" sz="2600" dirty="0"/>
              <a:t> </a:t>
            </a:r>
            <a:r>
              <a:rPr lang="it-IT" sz="2600" dirty="0" err="1"/>
              <a:t>Scales</a:t>
            </a:r>
            <a:r>
              <a:rPr lang="it-IT" sz="2600" dirty="0"/>
              <a:t>-HADS (</a:t>
            </a:r>
            <a:r>
              <a:rPr lang="it-IT" sz="2600" dirty="0" err="1"/>
              <a:t>Zigmond</a:t>
            </a:r>
            <a:r>
              <a:rPr lang="it-IT" sz="2600" dirty="0"/>
              <a:t> and </a:t>
            </a:r>
            <a:r>
              <a:rPr lang="it-IT" sz="2600" dirty="0" err="1"/>
              <a:t>Snaith</a:t>
            </a:r>
            <a:r>
              <a:rPr lang="it-IT" sz="2600" dirty="0"/>
              <a:t>, 1983) self-report </a:t>
            </a:r>
            <a:r>
              <a:rPr lang="it-IT" sz="2600" dirty="0" err="1"/>
              <a:t>questionnaire</a:t>
            </a:r>
            <a:r>
              <a:rPr lang="it-IT" sz="2600" dirty="0"/>
              <a:t>  for </a:t>
            </a:r>
            <a:r>
              <a:rPr lang="it-IT" sz="2600" dirty="0" err="1"/>
              <a:t>measuring</a:t>
            </a:r>
            <a:r>
              <a:rPr lang="it-IT" sz="2600" dirty="0"/>
              <a:t> </a:t>
            </a:r>
            <a:r>
              <a:rPr lang="it-IT" sz="2600" dirty="0" err="1"/>
              <a:t>anxiety</a:t>
            </a:r>
            <a:r>
              <a:rPr lang="it-IT" sz="2600" dirty="0"/>
              <a:t> (</a:t>
            </a:r>
            <a:r>
              <a:rPr lang="it-IT" sz="2600" dirty="0" err="1"/>
              <a:t>subscale</a:t>
            </a:r>
            <a:r>
              <a:rPr lang="it-IT" sz="2600" dirty="0"/>
              <a:t> HAD ANX) and </a:t>
            </a:r>
            <a:r>
              <a:rPr lang="it-IT" sz="2600" dirty="0" err="1"/>
              <a:t>depression</a:t>
            </a:r>
            <a:r>
              <a:rPr lang="it-IT" sz="2600" dirty="0"/>
              <a:t> (</a:t>
            </a:r>
            <a:r>
              <a:rPr lang="it-IT" sz="2600" dirty="0" err="1"/>
              <a:t>subscale</a:t>
            </a:r>
            <a:r>
              <a:rPr lang="it-IT" sz="2600" dirty="0"/>
              <a:t> HAD DEP);</a:t>
            </a:r>
          </a:p>
          <a:p>
            <a:pPr marL="457200" indent="-457200" algn="just">
              <a:buFontTx/>
              <a:buChar char="-"/>
            </a:pPr>
            <a:r>
              <a:rPr lang="it-IT" sz="2600" dirty="0" err="1"/>
              <a:t>Functional</a:t>
            </a:r>
            <a:r>
              <a:rPr lang="it-IT" sz="2600" dirty="0"/>
              <a:t> Independence </a:t>
            </a:r>
            <a:r>
              <a:rPr lang="it-IT" sz="2600" dirty="0" err="1"/>
              <a:t>Measure</a:t>
            </a:r>
            <a:r>
              <a:rPr lang="it-IT" sz="2600" dirty="0"/>
              <a:t> –FIM (</a:t>
            </a:r>
            <a:r>
              <a:rPr lang="it-IT" sz="2600" dirty="0" err="1"/>
              <a:t>Dodds</a:t>
            </a:r>
            <a:r>
              <a:rPr lang="it-IT" sz="2600" dirty="0"/>
              <a:t> et al., 1993) for </a:t>
            </a:r>
            <a:r>
              <a:rPr lang="it-IT" sz="2600" dirty="0" err="1"/>
              <a:t>measuring</a:t>
            </a:r>
            <a:r>
              <a:rPr lang="it-IT" sz="2600" dirty="0"/>
              <a:t> </a:t>
            </a:r>
            <a:r>
              <a:rPr lang="it-IT" sz="2600" dirty="0" err="1"/>
              <a:t>functional</a:t>
            </a:r>
            <a:r>
              <a:rPr lang="it-IT" sz="2600" dirty="0"/>
              <a:t> </a:t>
            </a:r>
            <a:r>
              <a:rPr lang="it-IT" sz="2600" dirty="0" err="1"/>
              <a:t>indipendence</a:t>
            </a:r>
            <a:r>
              <a:rPr lang="it-IT" sz="2600" dirty="0"/>
              <a:t> of </a:t>
            </a:r>
            <a:r>
              <a:rPr lang="it-IT" sz="2600" dirty="0" err="1"/>
              <a:t>patients</a:t>
            </a:r>
            <a:r>
              <a:rPr lang="it-IT" sz="2600" dirty="0"/>
              <a:t>. </a:t>
            </a:r>
          </a:p>
          <a:p>
            <a:pPr algn="just"/>
            <a:r>
              <a:rPr lang="it-IT" sz="2600" dirty="0"/>
              <a:t>To </a:t>
            </a:r>
            <a:r>
              <a:rPr lang="it-IT" sz="2600" dirty="0" err="1"/>
              <a:t>evaluate</a:t>
            </a:r>
            <a:r>
              <a:rPr lang="it-IT" sz="2600" dirty="0"/>
              <a:t> the </a:t>
            </a:r>
            <a:r>
              <a:rPr lang="it-IT" sz="2600" dirty="0" err="1"/>
              <a:t>change</a:t>
            </a:r>
            <a:r>
              <a:rPr lang="it-IT" sz="2600" dirty="0"/>
              <a:t> </a:t>
            </a:r>
            <a:r>
              <a:rPr lang="it-IT" sz="2600" dirty="0" err="1"/>
              <a:t>inpatients</a:t>
            </a:r>
            <a:r>
              <a:rPr lang="it-IT" sz="2600" dirty="0"/>
              <a:t> </a:t>
            </a:r>
            <a:r>
              <a:rPr lang="it-IT" sz="2600" dirty="0" err="1"/>
              <a:t>were</a:t>
            </a:r>
            <a:r>
              <a:rPr lang="it-IT" sz="2600" dirty="0"/>
              <a:t> </a:t>
            </a:r>
            <a:r>
              <a:rPr lang="it-IT" sz="2600" dirty="0" err="1"/>
              <a:t>evaluated</a:t>
            </a:r>
            <a:r>
              <a:rPr lang="it-IT" sz="2600" dirty="0"/>
              <a:t> by HADS and FIM </a:t>
            </a:r>
            <a:r>
              <a:rPr lang="it-IT" sz="2600" dirty="0" err="1"/>
              <a:t>at</a:t>
            </a:r>
            <a:r>
              <a:rPr lang="it-IT" sz="2600" dirty="0"/>
              <a:t> </a:t>
            </a:r>
            <a:r>
              <a:rPr lang="it-IT" sz="2600" dirty="0" err="1"/>
              <a:t>admission</a:t>
            </a:r>
            <a:r>
              <a:rPr lang="it-IT" sz="2600" dirty="0"/>
              <a:t> and </a:t>
            </a:r>
            <a:r>
              <a:rPr lang="it-IT" sz="2600" dirty="0" err="1"/>
              <a:t>discharge</a:t>
            </a:r>
            <a:r>
              <a:rPr lang="it-IT" sz="2600" dirty="0"/>
              <a:t>. </a:t>
            </a:r>
          </a:p>
          <a:p>
            <a:pPr algn="just"/>
            <a:endParaRPr lang="it-IT" sz="1200" dirty="0"/>
          </a:p>
          <a:p>
            <a:pPr algn="just"/>
            <a:r>
              <a:rPr lang="it-IT" sz="2600" dirty="0" err="1"/>
              <a:t>Exclusion</a:t>
            </a:r>
            <a:r>
              <a:rPr lang="it-IT" sz="2600" dirty="0"/>
              <a:t> </a:t>
            </a:r>
            <a:r>
              <a:rPr lang="it-IT" sz="2600" dirty="0" err="1"/>
              <a:t>criteria</a:t>
            </a:r>
            <a:r>
              <a:rPr lang="it-IT" sz="2600" dirty="0"/>
              <a:t>: severe </a:t>
            </a:r>
            <a:r>
              <a:rPr lang="it-IT" sz="2600" dirty="0" err="1"/>
              <a:t>aphasia</a:t>
            </a:r>
            <a:r>
              <a:rPr lang="it-IT" sz="2600" dirty="0"/>
              <a:t>, </a:t>
            </a:r>
            <a:r>
              <a:rPr lang="it-IT" sz="2600" dirty="0" err="1"/>
              <a:t>Mild</a:t>
            </a:r>
            <a:r>
              <a:rPr lang="it-IT" sz="2600" dirty="0"/>
              <a:t>/Severe cognitive </a:t>
            </a:r>
            <a:r>
              <a:rPr lang="it-IT" sz="2600" dirty="0" err="1"/>
              <a:t>impairment</a:t>
            </a:r>
            <a:r>
              <a:rPr lang="it-IT" sz="2600" dirty="0"/>
              <a:t> </a:t>
            </a:r>
            <a:r>
              <a:rPr lang="it-IT" sz="2600" dirty="0" err="1"/>
              <a:t>evaluated</a:t>
            </a:r>
            <a:r>
              <a:rPr lang="it-IT" sz="2600" dirty="0"/>
              <a:t> by MMSE, non collaborative </a:t>
            </a:r>
            <a:r>
              <a:rPr lang="it-IT" sz="2600" dirty="0" err="1"/>
              <a:t>patients</a:t>
            </a:r>
            <a:r>
              <a:rPr lang="it-IT" sz="2600" dirty="0"/>
              <a:t>.</a:t>
            </a:r>
          </a:p>
          <a:p>
            <a:pPr algn="just"/>
            <a:endParaRPr lang="it-IT" sz="1200" dirty="0"/>
          </a:p>
          <a:p>
            <a:pPr algn="just"/>
            <a:r>
              <a:rPr lang="it-IT" sz="2600" dirty="0"/>
              <a:t>Data </a:t>
            </a:r>
            <a:r>
              <a:rPr lang="it-IT" sz="2600" dirty="0" err="1"/>
              <a:t>were</a:t>
            </a:r>
            <a:r>
              <a:rPr lang="it-IT" sz="2600" dirty="0"/>
              <a:t> </a:t>
            </a:r>
            <a:r>
              <a:rPr lang="it-IT" sz="2600" dirty="0" err="1"/>
              <a:t>analyzed</a:t>
            </a:r>
            <a:r>
              <a:rPr lang="it-IT" sz="2600" dirty="0"/>
              <a:t> </a:t>
            </a:r>
            <a:r>
              <a:rPr lang="it-IT" sz="2600" dirty="0" err="1"/>
              <a:t>through</a:t>
            </a:r>
            <a:r>
              <a:rPr lang="it-IT" sz="2600" dirty="0"/>
              <a:t> </a:t>
            </a:r>
            <a:r>
              <a:rPr lang="it-IT" sz="2600" dirty="0" err="1"/>
              <a:t>descriptive</a:t>
            </a:r>
            <a:r>
              <a:rPr lang="it-IT" sz="2600" dirty="0"/>
              <a:t> </a:t>
            </a:r>
            <a:r>
              <a:rPr lang="it-IT" sz="2600" dirty="0" err="1"/>
              <a:t>statistics</a:t>
            </a:r>
            <a:r>
              <a:rPr lang="it-IT" sz="2600" dirty="0"/>
              <a:t> and </a:t>
            </a:r>
            <a:r>
              <a:rPr lang="it-IT" sz="2600" dirty="0" err="1"/>
              <a:t>parametric</a:t>
            </a:r>
            <a:r>
              <a:rPr lang="it-IT" sz="2600" dirty="0"/>
              <a:t> </a:t>
            </a:r>
            <a:r>
              <a:rPr lang="it-IT" sz="2600" dirty="0" err="1"/>
              <a:t>tests</a:t>
            </a:r>
            <a:r>
              <a:rPr lang="it-IT" sz="2600" dirty="0"/>
              <a:t>. </a:t>
            </a:r>
          </a:p>
        </p:txBody>
      </p:sp>
      <p:sp>
        <p:nvSpPr>
          <p:cNvPr id="10" name="Rettangolo 9"/>
          <p:cNvSpPr/>
          <p:nvPr/>
        </p:nvSpPr>
        <p:spPr>
          <a:xfrm>
            <a:off x="13321705" y="14278495"/>
            <a:ext cx="9627666" cy="8116193"/>
          </a:xfrm>
          <a:prstGeom prst="rect">
            <a:avLst/>
          </a:prstGeom>
          <a:solidFill>
            <a:schemeClr val="bg1"/>
          </a:solidFill>
          <a:ln w="165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11"/>
          <p:cNvSpPr/>
          <p:nvPr/>
        </p:nvSpPr>
        <p:spPr>
          <a:xfrm>
            <a:off x="343967" y="14278496"/>
            <a:ext cx="12474638" cy="11064904"/>
          </a:xfrm>
          <a:prstGeom prst="rect">
            <a:avLst/>
          </a:prstGeom>
          <a:solidFill>
            <a:schemeClr val="bg1"/>
          </a:solidFill>
          <a:ln w="165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CasellaDiTesto 12"/>
          <p:cNvSpPr txBox="1"/>
          <p:nvPr/>
        </p:nvSpPr>
        <p:spPr>
          <a:xfrm>
            <a:off x="14480144" y="14445935"/>
            <a:ext cx="8469226" cy="584776"/>
          </a:xfrm>
          <a:prstGeom prst="rect">
            <a:avLst/>
          </a:prstGeom>
          <a:noFill/>
        </p:spPr>
        <p:txBody>
          <a:bodyPr wrap="square" rtlCol="0">
            <a:spAutoFit/>
          </a:bodyPr>
          <a:lstStyle/>
          <a:p>
            <a:pPr algn="ctr"/>
            <a:r>
              <a:rPr lang="en-US" sz="3200" b="1" dirty="0"/>
              <a:t>Results</a:t>
            </a:r>
            <a:r>
              <a:rPr lang="en-US" sz="3200" dirty="0"/>
              <a:t>: </a:t>
            </a:r>
            <a:r>
              <a:rPr lang="en-US" sz="3200" b="1" dirty="0"/>
              <a:t>Functional Independence </a:t>
            </a:r>
            <a:r>
              <a:rPr lang="it-IT" sz="3200" b="1" dirty="0"/>
              <a:t> (FIM</a:t>
            </a:r>
            <a:r>
              <a:rPr lang="it-IT" sz="3200" dirty="0"/>
              <a:t>)</a:t>
            </a:r>
          </a:p>
        </p:txBody>
      </p:sp>
      <p:sp>
        <p:nvSpPr>
          <p:cNvPr id="16" name="CasellaDiTesto 15"/>
          <p:cNvSpPr txBox="1"/>
          <p:nvPr/>
        </p:nvSpPr>
        <p:spPr>
          <a:xfrm>
            <a:off x="13645972" y="15094103"/>
            <a:ext cx="9303399" cy="2092881"/>
          </a:xfrm>
          <a:prstGeom prst="rect">
            <a:avLst/>
          </a:prstGeom>
          <a:noFill/>
        </p:spPr>
        <p:txBody>
          <a:bodyPr wrap="square" rtlCol="0">
            <a:spAutoFit/>
          </a:bodyPr>
          <a:lstStyle/>
          <a:p>
            <a:pPr lvl="0" defTabSz="914400" fontAlgn="base">
              <a:spcBef>
                <a:spcPct val="50000"/>
              </a:spcBef>
              <a:spcAft>
                <a:spcPct val="0"/>
              </a:spcAft>
            </a:pPr>
            <a:r>
              <a:rPr lang="en-GB" sz="2600" dirty="0">
                <a:solidFill>
                  <a:srgbClr val="000000"/>
                </a:solidFill>
              </a:rPr>
              <a:t>The degree of functional recovery (FIM) was statistically significant (p </a:t>
            </a:r>
            <a:r>
              <a:rPr lang="en-GB" sz="2600" dirty="0">
                <a:solidFill>
                  <a:srgbClr val="000000"/>
                </a:solidFill>
                <a:cs typeface="Arial" charset="0"/>
              </a:rPr>
              <a:t>&lt;.00) </a:t>
            </a:r>
            <a:r>
              <a:rPr lang="en-GB" sz="2600" dirty="0">
                <a:solidFill>
                  <a:srgbClr val="000000"/>
                </a:solidFill>
              </a:rPr>
              <a:t>when admission and discharge were compared; stroke </a:t>
            </a:r>
            <a:r>
              <a:rPr lang="en-GB" sz="2600" dirty="0">
                <a:solidFill>
                  <a:srgbClr val="000000"/>
                </a:solidFill>
                <a:cs typeface="Arial" charset="0"/>
              </a:rPr>
              <a:t>patients had significantly lower scores than orthopaedic patients on both admission and discharge (i.e., they had lower levels of functional independence).</a:t>
            </a:r>
            <a:r>
              <a:rPr lang="en-US" sz="2600" dirty="0"/>
              <a:t>  </a:t>
            </a:r>
            <a:endParaRPr lang="it-IT" sz="2600" dirty="0"/>
          </a:p>
        </p:txBody>
      </p:sp>
      <p:graphicFrame>
        <p:nvGraphicFramePr>
          <p:cNvPr id="17" name="Grafico 16"/>
          <p:cNvGraphicFramePr/>
          <p:nvPr>
            <p:extLst>
              <p:ext uri="{D42A27DB-BD31-4B8C-83A1-F6EECF244321}">
                <p14:modId xmlns:p14="http://schemas.microsoft.com/office/powerpoint/2010/main" val="869632422"/>
              </p:ext>
            </p:extLst>
          </p:nvPr>
        </p:nvGraphicFramePr>
        <p:xfrm>
          <a:off x="13221158" y="17279317"/>
          <a:ext cx="11333795" cy="4753565"/>
        </p:xfrm>
        <a:graphic>
          <a:graphicData uri="http://schemas.openxmlformats.org/drawingml/2006/chart">
            <c:chart xmlns:c="http://schemas.openxmlformats.org/drawingml/2006/chart" xmlns:r="http://schemas.openxmlformats.org/officeDocument/2006/relationships" r:id="rId2"/>
          </a:graphicData>
        </a:graphic>
      </p:graphicFrame>
      <p:sp>
        <p:nvSpPr>
          <p:cNvPr id="19" name="CasellaDiTesto 18"/>
          <p:cNvSpPr txBox="1"/>
          <p:nvPr/>
        </p:nvSpPr>
        <p:spPr>
          <a:xfrm>
            <a:off x="14616216" y="21501084"/>
            <a:ext cx="7362910" cy="492443"/>
          </a:xfrm>
          <a:prstGeom prst="rect">
            <a:avLst/>
          </a:prstGeom>
          <a:noFill/>
        </p:spPr>
        <p:txBody>
          <a:bodyPr wrap="square" rtlCol="0">
            <a:spAutoFit/>
          </a:bodyPr>
          <a:lstStyle/>
          <a:p>
            <a:pPr algn="ctr"/>
            <a:r>
              <a:rPr lang="en-US" sz="2600" b="1" dirty="0"/>
              <a:t> The FIM gain is higher in neurological patients </a:t>
            </a:r>
            <a:endParaRPr lang="it-IT" sz="2600" b="1" dirty="0"/>
          </a:p>
        </p:txBody>
      </p:sp>
      <p:sp>
        <p:nvSpPr>
          <p:cNvPr id="21" name="CasellaDiTesto 20"/>
          <p:cNvSpPr txBox="1"/>
          <p:nvPr/>
        </p:nvSpPr>
        <p:spPr>
          <a:xfrm>
            <a:off x="1630036" y="14445936"/>
            <a:ext cx="10801200" cy="584775"/>
          </a:xfrm>
          <a:prstGeom prst="rect">
            <a:avLst/>
          </a:prstGeom>
          <a:noFill/>
        </p:spPr>
        <p:txBody>
          <a:bodyPr wrap="square" rtlCol="0">
            <a:spAutoFit/>
          </a:bodyPr>
          <a:lstStyle/>
          <a:p>
            <a:pPr algn="ctr"/>
            <a:r>
              <a:rPr lang="en-US" sz="3200" b="1" dirty="0"/>
              <a:t>Results</a:t>
            </a:r>
            <a:r>
              <a:rPr lang="en-US" sz="3200" dirty="0"/>
              <a:t>: </a:t>
            </a:r>
            <a:r>
              <a:rPr lang="en-US" sz="3200" b="1" dirty="0"/>
              <a:t>Anxious and depressive symptoms</a:t>
            </a:r>
            <a:r>
              <a:rPr lang="it-IT" sz="3200" b="1" dirty="0"/>
              <a:t> (HADS)</a:t>
            </a:r>
          </a:p>
        </p:txBody>
      </p:sp>
      <p:graphicFrame>
        <p:nvGraphicFramePr>
          <p:cNvPr id="23" name="Tabella 22"/>
          <p:cNvGraphicFramePr>
            <a:graphicFrameLocks noGrp="1"/>
          </p:cNvGraphicFramePr>
          <p:nvPr>
            <p:extLst>
              <p:ext uri="{D42A27DB-BD31-4B8C-83A1-F6EECF244321}">
                <p14:modId xmlns:p14="http://schemas.microsoft.com/office/powerpoint/2010/main" val="1405724259"/>
              </p:ext>
            </p:extLst>
          </p:nvPr>
        </p:nvGraphicFramePr>
        <p:xfrm>
          <a:off x="840932" y="15393426"/>
          <a:ext cx="8640959" cy="3108960"/>
        </p:xfrm>
        <a:graphic>
          <a:graphicData uri="http://schemas.openxmlformats.org/drawingml/2006/table">
            <a:tbl>
              <a:tblPr firstRow="1" bandRow="1">
                <a:tableStyleId>{5C22544A-7EE6-4342-B048-85BDC9FD1C3A}</a:tableStyleId>
              </a:tblPr>
              <a:tblGrid>
                <a:gridCol w="2088231">
                  <a:extLst>
                    <a:ext uri="{9D8B030D-6E8A-4147-A177-3AD203B41FA5}">
                      <a16:colId xmlns:a16="http://schemas.microsoft.com/office/drawing/2014/main" val="20000"/>
                    </a:ext>
                  </a:extLst>
                </a:gridCol>
                <a:gridCol w="1512169">
                  <a:extLst>
                    <a:ext uri="{9D8B030D-6E8A-4147-A177-3AD203B41FA5}">
                      <a16:colId xmlns:a16="http://schemas.microsoft.com/office/drawing/2014/main" val="20001"/>
                    </a:ext>
                  </a:extLst>
                </a:gridCol>
                <a:gridCol w="1728192">
                  <a:extLst>
                    <a:ext uri="{9D8B030D-6E8A-4147-A177-3AD203B41FA5}">
                      <a16:colId xmlns:a16="http://schemas.microsoft.com/office/drawing/2014/main" val="20002"/>
                    </a:ext>
                  </a:extLst>
                </a:gridCol>
                <a:gridCol w="1584175">
                  <a:extLst>
                    <a:ext uri="{9D8B030D-6E8A-4147-A177-3AD203B41FA5}">
                      <a16:colId xmlns:a16="http://schemas.microsoft.com/office/drawing/2014/main" val="20003"/>
                    </a:ext>
                  </a:extLst>
                </a:gridCol>
                <a:gridCol w="1728192">
                  <a:extLst>
                    <a:ext uri="{9D8B030D-6E8A-4147-A177-3AD203B41FA5}">
                      <a16:colId xmlns:a16="http://schemas.microsoft.com/office/drawing/2014/main" val="20004"/>
                    </a:ext>
                  </a:extLst>
                </a:gridCol>
              </a:tblGrid>
              <a:tr h="0">
                <a:tc>
                  <a:txBody>
                    <a:bodyPr/>
                    <a:lstStyle/>
                    <a:p>
                      <a:r>
                        <a:rPr lang="it-IT" sz="2400" dirty="0"/>
                        <a:t>ANXIETY CLUSTERS</a:t>
                      </a:r>
                    </a:p>
                  </a:txBody>
                  <a:tcPr/>
                </a:tc>
                <a:tc gridSpan="2">
                  <a:txBody>
                    <a:bodyPr/>
                    <a:lstStyle/>
                    <a:p>
                      <a:r>
                        <a:rPr lang="it-IT" sz="2400" dirty="0"/>
                        <a:t>ADMISSION</a:t>
                      </a:r>
                    </a:p>
                  </a:txBody>
                  <a:tcPr/>
                </a:tc>
                <a:tc hMerge="1">
                  <a:txBody>
                    <a:bodyPr/>
                    <a:lstStyle/>
                    <a:p>
                      <a:endParaRPr lang="it-IT" sz="4000" dirty="0"/>
                    </a:p>
                  </a:txBody>
                  <a:tcPr/>
                </a:tc>
                <a:tc gridSpan="2">
                  <a:txBody>
                    <a:bodyPr/>
                    <a:lstStyle/>
                    <a:p>
                      <a:r>
                        <a:rPr lang="it-IT" sz="2400" dirty="0"/>
                        <a:t>DISCHARGE</a:t>
                      </a:r>
                    </a:p>
                  </a:txBody>
                  <a:tcPr/>
                </a:tc>
                <a:tc hMerge="1">
                  <a:txBody>
                    <a:bodyPr/>
                    <a:lstStyle/>
                    <a:p>
                      <a:endParaRPr lang="it-IT" dirty="0"/>
                    </a:p>
                  </a:txBody>
                  <a:tcPr/>
                </a:tc>
                <a:extLst>
                  <a:ext uri="{0D108BD9-81ED-4DB2-BD59-A6C34878D82A}">
                    <a16:rowId xmlns:a16="http://schemas.microsoft.com/office/drawing/2014/main" val="10000"/>
                  </a:ext>
                </a:extLst>
              </a:tr>
              <a:tr h="370840">
                <a:tc>
                  <a:txBody>
                    <a:bodyPr/>
                    <a:lstStyle/>
                    <a:p>
                      <a:endParaRPr lang="it-IT" sz="2400" dirty="0"/>
                    </a:p>
                  </a:txBody>
                  <a:tcPr/>
                </a:tc>
                <a:tc>
                  <a:txBody>
                    <a:bodyPr/>
                    <a:lstStyle/>
                    <a:p>
                      <a:r>
                        <a:rPr lang="it-IT" sz="2400" dirty="0"/>
                        <a:t>STROKE</a:t>
                      </a:r>
                    </a:p>
                  </a:txBody>
                  <a:tcPr/>
                </a:tc>
                <a:tc>
                  <a:txBody>
                    <a:bodyPr/>
                    <a:lstStyle/>
                    <a:p>
                      <a:r>
                        <a:rPr lang="it-IT" sz="2400" dirty="0"/>
                        <a:t>ORTHO</a:t>
                      </a:r>
                    </a:p>
                  </a:txBody>
                  <a:tcPr/>
                </a:tc>
                <a:tc>
                  <a:txBody>
                    <a:bodyPr/>
                    <a:lstStyle/>
                    <a:p>
                      <a:r>
                        <a:rPr lang="it-IT" sz="2400" dirty="0"/>
                        <a:t>STROKE</a:t>
                      </a:r>
                    </a:p>
                  </a:txBody>
                  <a:tcPr/>
                </a:tc>
                <a:tc>
                  <a:txBody>
                    <a:bodyPr/>
                    <a:lstStyle/>
                    <a:p>
                      <a:r>
                        <a:rPr lang="it-IT" sz="2400" dirty="0"/>
                        <a:t>ORTHO</a:t>
                      </a:r>
                    </a:p>
                  </a:txBody>
                  <a:tcPr/>
                </a:tc>
                <a:extLst>
                  <a:ext uri="{0D108BD9-81ED-4DB2-BD59-A6C34878D82A}">
                    <a16:rowId xmlns:a16="http://schemas.microsoft.com/office/drawing/2014/main" val="10001"/>
                  </a:ext>
                </a:extLst>
              </a:tr>
              <a:tr h="370840">
                <a:tc>
                  <a:txBody>
                    <a:bodyPr/>
                    <a:lstStyle/>
                    <a:p>
                      <a:r>
                        <a:rPr lang="it-IT" sz="2400" dirty="0" err="1"/>
                        <a:t>Absent</a:t>
                      </a:r>
                      <a:endParaRPr lang="it-IT" sz="2400" dirty="0"/>
                    </a:p>
                  </a:txBody>
                  <a:tcPr/>
                </a:tc>
                <a:tc>
                  <a:txBody>
                    <a:bodyPr/>
                    <a:lstStyle/>
                    <a:p>
                      <a:r>
                        <a:rPr lang="it-IT" sz="2400" dirty="0"/>
                        <a:t>150</a:t>
                      </a:r>
                      <a:r>
                        <a:rPr lang="it-IT" sz="2400" baseline="0" dirty="0"/>
                        <a:t> </a:t>
                      </a:r>
                      <a:r>
                        <a:rPr lang="it-IT" sz="2400" dirty="0"/>
                        <a:t>- 64%</a:t>
                      </a:r>
                    </a:p>
                  </a:txBody>
                  <a:tcPr/>
                </a:tc>
                <a:tc>
                  <a:txBody>
                    <a:bodyPr/>
                    <a:lstStyle/>
                    <a:p>
                      <a:r>
                        <a:rPr lang="it-IT" sz="2400" dirty="0"/>
                        <a:t>286</a:t>
                      </a:r>
                      <a:r>
                        <a:rPr lang="it-IT" sz="2400" baseline="0" dirty="0"/>
                        <a:t> - 75,1%</a:t>
                      </a:r>
                      <a:endParaRPr lang="it-IT" sz="2400" dirty="0"/>
                    </a:p>
                  </a:txBody>
                  <a:tcPr/>
                </a:tc>
                <a:tc>
                  <a:txBody>
                    <a:bodyPr/>
                    <a:lstStyle/>
                    <a:p>
                      <a:r>
                        <a:rPr lang="it-IT" sz="2400" dirty="0"/>
                        <a:t>180</a:t>
                      </a:r>
                      <a:r>
                        <a:rPr lang="it-IT" sz="2400" baseline="0" dirty="0"/>
                        <a:t> -76,6%</a:t>
                      </a:r>
                      <a:endParaRPr lang="it-IT" sz="2400" dirty="0"/>
                    </a:p>
                  </a:txBody>
                  <a:tcPr/>
                </a:tc>
                <a:tc>
                  <a:txBody>
                    <a:bodyPr/>
                    <a:lstStyle/>
                    <a:p>
                      <a:r>
                        <a:rPr lang="it-IT" sz="2400" dirty="0"/>
                        <a:t>321</a:t>
                      </a:r>
                      <a:r>
                        <a:rPr lang="it-IT" sz="2400" baseline="0" dirty="0"/>
                        <a:t> - 84,3%</a:t>
                      </a:r>
                      <a:endParaRPr lang="it-IT" sz="2400" dirty="0"/>
                    </a:p>
                  </a:txBody>
                  <a:tcPr/>
                </a:tc>
                <a:extLst>
                  <a:ext uri="{0D108BD9-81ED-4DB2-BD59-A6C34878D82A}">
                    <a16:rowId xmlns:a16="http://schemas.microsoft.com/office/drawing/2014/main" val="10002"/>
                  </a:ext>
                </a:extLst>
              </a:tr>
              <a:tr h="370840">
                <a:tc>
                  <a:txBody>
                    <a:bodyPr/>
                    <a:lstStyle/>
                    <a:p>
                      <a:r>
                        <a:rPr lang="it-IT" sz="2400" baseline="0" dirty="0" err="1"/>
                        <a:t>Mild</a:t>
                      </a:r>
                      <a:endParaRPr lang="it-IT" sz="2400" dirty="0"/>
                    </a:p>
                  </a:txBody>
                  <a:tcPr/>
                </a:tc>
                <a:tc>
                  <a:txBody>
                    <a:bodyPr/>
                    <a:lstStyle/>
                    <a:p>
                      <a:r>
                        <a:rPr lang="it-IT" sz="2400" dirty="0"/>
                        <a:t>50</a:t>
                      </a:r>
                      <a:r>
                        <a:rPr lang="it-IT" sz="2400" baseline="0" dirty="0"/>
                        <a:t> - 21%</a:t>
                      </a:r>
                      <a:endParaRPr lang="it-IT" sz="2400" dirty="0"/>
                    </a:p>
                  </a:txBody>
                  <a:tcPr/>
                </a:tc>
                <a:tc>
                  <a:txBody>
                    <a:bodyPr/>
                    <a:lstStyle/>
                    <a:p>
                      <a:r>
                        <a:rPr lang="it-IT" sz="2400" dirty="0"/>
                        <a:t>61</a:t>
                      </a:r>
                      <a:r>
                        <a:rPr lang="it-IT" sz="2400" baseline="0" dirty="0"/>
                        <a:t> - 16%</a:t>
                      </a:r>
                      <a:endParaRPr lang="it-IT" sz="2400" dirty="0"/>
                    </a:p>
                  </a:txBody>
                  <a:tcPr/>
                </a:tc>
                <a:tc>
                  <a:txBody>
                    <a:bodyPr/>
                    <a:lstStyle/>
                    <a:p>
                      <a:r>
                        <a:rPr lang="it-IT" sz="2400" dirty="0"/>
                        <a:t>36</a:t>
                      </a:r>
                      <a:r>
                        <a:rPr lang="it-IT" sz="2400" baseline="0" dirty="0"/>
                        <a:t> - 15,3%</a:t>
                      </a:r>
                      <a:endParaRPr lang="it-IT" sz="2400" dirty="0"/>
                    </a:p>
                  </a:txBody>
                  <a:tcPr/>
                </a:tc>
                <a:tc>
                  <a:txBody>
                    <a:bodyPr/>
                    <a:lstStyle/>
                    <a:p>
                      <a:r>
                        <a:rPr lang="it-IT" sz="2400" dirty="0"/>
                        <a:t>49</a:t>
                      </a:r>
                      <a:r>
                        <a:rPr lang="it-IT" sz="2400" baseline="0" dirty="0"/>
                        <a:t> - 12,9%</a:t>
                      </a:r>
                      <a:endParaRPr lang="it-IT" sz="2400" dirty="0"/>
                    </a:p>
                  </a:txBody>
                  <a:tcPr/>
                </a:tc>
                <a:extLst>
                  <a:ext uri="{0D108BD9-81ED-4DB2-BD59-A6C34878D82A}">
                    <a16:rowId xmlns:a16="http://schemas.microsoft.com/office/drawing/2014/main" val="10003"/>
                  </a:ext>
                </a:extLst>
              </a:tr>
              <a:tr h="370840">
                <a:tc>
                  <a:txBody>
                    <a:bodyPr/>
                    <a:lstStyle/>
                    <a:p>
                      <a:r>
                        <a:rPr lang="it-IT" sz="2400" dirty="0"/>
                        <a:t>Moderate</a:t>
                      </a:r>
                    </a:p>
                  </a:txBody>
                  <a:tcPr/>
                </a:tc>
                <a:tc>
                  <a:txBody>
                    <a:bodyPr/>
                    <a:lstStyle/>
                    <a:p>
                      <a:r>
                        <a:rPr lang="it-IT" sz="2400" dirty="0"/>
                        <a:t>32 - 14%</a:t>
                      </a:r>
                    </a:p>
                  </a:txBody>
                  <a:tcPr/>
                </a:tc>
                <a:tc>
                  <a:txBody>
                    <a:bodyPr/>
                    <a:lstStyle/>
                    <a:p>
                      <a:r>
                        <a:rPr lang="it-IT" sz="2400" dirty="0"/>
                        <a:t>27 -</a:t>
                      </a:r>
                      <a:r>
                        <a:rPr lang="it-IT" sz="2400" baseline="0" dirty="0"/>
                        <a:t> </a:t>
                      </a:r>
                      <a:r>
                        <a:rPr lang="it-IT" sz="2400" dirty="0"/>
                        <a:t>7,1%</a:t>
                      </a:r>
                    </a:p>
                  </a:txBody>
                  <a:tcPr/>
                </a:tc>
                <a:tc>
                  <a:txBody>
                    <a:bodyPr/>
                    <a:lstStyle/>
                    <a:p>
                      <a:r>
                        <a:rPr lang="it-IT" sz="2400" dirty="0"/>
                        <a:t>19 - 8,1%</a:t>
                      </a:r>
                    </a:p>
                  </a:txBody>
                  <a:tcPr/>
                </a:tc>
                <a:tc>
                  <a:txBody>
                    <a:bodyPr/>
                    <a:lstStyle/>
                    <a:p>
                      <a:r>
                        <a:rPr lang="it-IT" sz="2400" dirty="0"/>
                        <a:t>9 - 2,4%</a:t>
                      </a:r>
                    </a:p>
                  </a:txBody>
                  <a:tcPr/>
                </a:tc>
                <a:extLst>
                  <a:ext uri="{0D108BD9-81ED-4DB2-BD59-A6C34878D82A}">
                    <a16:rowId xmlns:a16="http://schemas.microsoft.com/office/drawing/2014/main" val="10004"/>
                  </a:ext>
                </a:extLst>
              </a:tr>
              <a:tr h="370840">
                <a:tc>
                  <a:txBody>
                    <a:bodyPr/>
                    <a:lstStyle/>
                    <a:p>
                      <a:r>
                        <a:rPr lang="it-IT" sz="2400" dirty="0"/>
                        <a:t>Severe</a:t>
                      </a:r>
                    </a:p>
                  </a:txBody>
                  <a:tcPr/>
                </a:tc>
                <a:tc>
                  <a:txBody>
                    <a:bodyPr/>
                    <a:lstStyle/>
                    <a:p>
                      <a:r>
                        <a:rPr lang="it-IT" sz="2400" dirty="0"/>
                        <a:t>3 -</a:t>
                      </a:r>
                      <a:r>
                        <a:rPr lang="it-IT" sz="2400" baseline="0" dirty="0"/>
                        <a:t> </a:t>
                      </a:r>
                      <a:r>
                        <a:rPr lang="it-IT" sz="2400" dirty="0"/>
                        <a:t>1%</a:t>
                      </a:r>
                    </a:p>
                  </a:txBody>
                  <a:tcPr/>
                </a:tc>
                <a:tc>
                  <a:txBody>
                    <a:bodyPr/>
                    <a:lstStyle/>
                    <a:p>
                      <a:r>
                        <a:rPr lang="it-IT" sz="2400" dirty="0"/>
                        <a:t>7</a:t>
                      </a:r>
                      <a:r>
                        <a:rPr lang="it-IT" sz="2400" baseline="0" dirty="0"/>
                        <a:t> - </a:t>
                      </a:r>
                      <a:r>
                        <a:rPr lang="it-IT" sz="2400" dirty="0"/>
                        <a:t>1,8%</a:t>
                      </a:r>
                    </a:p>
                  </a:txBody>
                  <a:tcPr/>
                </a:tc>
                <a:tc>
                  <a:txBody>
                    <a:bodyPr/>
                    <a:lstStyle/>
                    <a:p>
                      <a:r>
                        <a:rPr lang="it-IT" sz="2400" dirty="0"/>
                        <a:t>0</a:t>
                      </a:r>
                    </a:p>
                  </a:txBody>
                  <a:tcPr/>
                </a:tc>
                <a:tc>
                  <a:txBody>
                    <a:bodyPr/>
                    <a:lstStyle/>
                    <a:p>
                      <a:r>
                        <a:rPr lang="it-IT" sz="2400" dirty="0"/>
                        <a:t>2 - 0,5%</a:t>
                      </a:r>
                    </a:p>
                  </a:txBody>
                  <a:tcPr/>
                </a:tc>
                <a:extLst>
                  <a:ext uri="{0D108BD9-81ED-4DB2-BD59-A6C34878D82A}">
                    <a16:rowId xmlns:a16="http://schemas.microsoft.com/office/drawing/2014/main" val="10005"/>
                  </a:ext>
                </a:extLst>
              </a:tr>
            </a:tbl>
          </a:graphicData>
        </a:graphic>
      </p:graphicFrame>
      <p:graphicFrame>
        <p:nvGraphicFramePr>
          <p:cNvPr id="24" name="Tabella 23"/>
          <p:cNvGraphicFramePr>
            <a:graphicFrameLocks noGrp="1"/>
          </p:cNvGraphicFramePr>
          <p:nvPr>
            <p:extLst>
              <p:ext uri="{D42A27DB-BD31-4B8C-83A1-F6EECF244321}">
                <p14:modId xmlns:p14="http://schemas.microsoft.com/office/powerpoint/2010/main" val="2062564454"/>
              </p:ext>
            </p:extLst>
          </p:nvPr>
        </p:nvGraphicFramePr>
        <p:xfrm>
          <a:off x="815547" y="18809954"/>
          <a:ext cx="8691730" cy="3108960"/>
        </p:xfrm>
        <a:graphic>
          <a:graphicData uri="http://schemas.openxmlformats.org/drawingml/2006/table">
            <a:tbl>
              <a:tblPr firstRow="1" bandRow="1">
                <a:tableStyleId>{5C22544A-7EE6-4342-B048-85BDC9FD1C3A}</a:tableStyleId>
              </a:tblPr>
              <a:tblGrid>
                <a:gridCol w="1874774">
                  <a:extLst>
                    <a:ext uri="{9D8B030D-6E8A-4147-A177-3AD203B41FA5}">
                      <a16:colId xmlns:a16="http://schemas.microsoft.com/office/drawing/2014/main" val="20000"/>
                    </a:ext>
                  </a:extLst>
                </a:gridCol>
                <a:gridCol w="1665915">
                  <a:extLst>
                    <a:ext uri="{9D8B030D-6E8A-4147-A177-3AD203B41FA5}">
                      <a16:colId xmlns:a16="http://schemas.microsoft.com/office/drawing/2014/main" val="20001"/>
                    </a:ext>
                  </a:extLst>
                </a:gridCol>
                <a:gridCol w="1738346">
                  <a:extLst>
                    <a:ext uri="{9D8B030D-6E8A-4147-A177-3AD203B41FA5}">
                      <a16:colId xmlns:a16="http://schemas.microsoft.com/office/drawing/2014/main" val="20002"/>
                    </a:ext>
                  </a:extLst>
                </a:gridCol>
                <a:gridCol w="1674349">
                  <a:extLst>
                    <a:ext uri="{9D8B030D-6E8A-4147-A177-3AD203B41FA5}">
                      <a16:colId xmlns:a16="http://schemas.microsoft.com/office/drawing/2014/main" val="20003"/>
                    </a:ext>
                  </a:extLst>
                </a:gridCol>
                <a:gridCol w="1738346">
                  <a:extLst>
                    <a:ext uri="{9D8B030D-6E8A-4147-A177-3AD203B41FA5}">
                      <a16:colId xmlns:a16="http://schemas.microsoft.com/office/drawing/2014/main" val="20004"/>
                    </a:ext>
                  </a:extLst>
                </a:gridCol>
              </a:tblGrid>
              <a:tr h="0">
                <a:tc>
                  <a:txBody>
                    <a:bodyPr/>
                    <a:lstStyle/>
                    <a:p>
                      <a:r>
                        <a:rPr lang="it-IT" sz="2400" dirty="0"/>
                        <a:t>DEPRESSION</a:t>
                      </a:r>
                      <a:r>
                        <a:rPr lang="it-IT" sz="2400" baseline="0" dirty="0"/>
                        <a:t> </a:t>
                      </a:r>
                      <a:r>
                        <a:rPr lang="it-IT" sz="2400" dirty="0"/>
                        <a:t>CLUSTERS</a:t>
                      </a:r>
                    </a:p>
                  </a:txBody>
                  <a:tcPr/>
                </a:tc>
                <a:tc gridSpan="2">
                  <a:txBody>
                    <a:bodyPr/>
                    <a:lstStyle/>
                    <a:p>
                      <a:r>
                        <a:rPr lang="it-IT" sz="2400" dirty="0"/>
                        <a:t>ADMISSION</a:t>
                      </a:r>
                    </a:p>
                  </a:txBody>
                  <a:tcPr/>
                </a:tc>
                <a:tc hMerge="1">
                  <a:txBody>
                    <a:bodyPr/>
                    <a:lstStyle/>
                    <a:p>
                      <a:endParaRPr lang="it-IT" sz="4000" dirty="0"/>
                    </a:p>
                  </a:txBody>
                  <a:tcPr/>
                </a:tc>
                <a:tc gridSpan="2">
                  <a:txBody>
                    <a:bodyPr/>
                    <a:lstStyle/>
                    <a:p>
                      <a:r>
                        <a:rPr lang="it-IT" sz="2400" dirty="0"/>
                        <a:t>DISCHARGE</a:t>
                      </a:r>
                    </a:p>
                  </a:txBody>
                  <a:tcPr/>
                </a:tc>
                <a:tc hMerge="1">
                  <a:txBody>
                    <a:bodyPr/>
                    <a:lstStyle/>
                    <a:p>
                      <a:endParaRPr lang="it-IT" dirty="0"/>
                    </a:p>
                  </a:txBody>
                  <a:tcPr/>
                </a:tc>
                <a:extLst>
                  <a:ext uri="{0D108BD9-81ED-4DB2-BD59-A6C34878D82A}">
                    <a16:rowId xmlns:a16="http://schemas.microsoft.com/office/drawing/2014/main" val="10000"/>
                  </a:ext>
                </a:extLst>
              </a:tr>
              <a:tr h="370840">
                <a:tc>
                  <a:txBody>
                    <a:bodyPr/>
                    <a:lstStyle/>
                    <a:p>
                      <a:endParaRPr lang="it-IT" sz="2400" dirty="0"/>
                    </a:p>
                  </a:txBody>
                  <a:tcPr/>
                </a:tc>
                <a:tc>
                  <a:txBody>
                    <a:bodyPr/>
                    <a:lstStyle/>
                    <a:p>
                      <a:r>
                        <a:rPr lang="it-IT" sz="2400" dirty="0"/>
                        <a:t>STROKE</a:t>
                      </a:r>
                    </a:p>
                  </a:txBody>
                  <a:tcPr/>
                </a:tc>
                <a:tc>
                  <a:txBody>
                    <a:bodyPr/>
                    <a:lstStyle/>
                    <a:p>
                      <a:r>
                        <a:rPr lang="it-IT" sz="2400" dirty="0"/>
                        <a:t>ORTHO</a:t>
                      </a:r>
                    </a:p>
                  </a:txBody>
                  <a:tcPr/>
                </a:tc>
                <a:tc>
                  <a:txBody>
                    <a:bodyPr/>
                    <a:lstStyle/>
                    <a:p>
                      <a:r>
                        <a:rPr lang="it-IT" sz="2400" dirty="0"/>
                        <a:t>STROKE</a:t>
                      </a:r>
                    </a:p>
                  </a:txBody>
                  <a:tcPr/>
                </a:tc>
                <a:tc>
                  <a:txBody>
                    <a:bodyPr/>
                    <a:lstStyle/>
                    <a:p>
                      <a:r>
                        <a:rPr lang="it-IT" sz="2400" dirty="0"/>
                        <a:t>ORTHO</a:t>
                      </a:r>
                    </a:p>
                  </a:txBody>
                  <a:tcPr/>
                </a:tc>
                <a:extLst>
                  <a:ext uri="{0D108BD9-81ED-4DB2-BD59-A6C34878D82A}">
                    <a16:rowId xmlns:a16="http://schemas.microsoft.com/office/drawing/2014/main" val="10001"/>
                  </a:ext>
                </a:extLst>
              </a:tr>
              <a:tr h="370840">
                <a:tc>
                  <a:txBody>
                    <a:bodyPr/>
                    <a:lstStyle/>
                    <a:p>
                      <a:r>
                        <a:rPr lang="it-IT" sz="2400" dirty="0" err="1"/>
                        <a:t>Absent</a:t>
                      </a:r>
                      <a:endParaRPr lang="it-IT" sz="2400" dirty="0"/>
                    </a:p>
                  </a:txBody>
                  <a:tcPr/>
                </a:tc>
                <a:tc>
                  <a:txBody>
                    <a:bodyPr/>
                    <a:lstStyle/>
                    <a:p>
                      <a:r>
                        <a:rPr lang="it-IT" sz="2400" dirty="0"/>
                        <a:t>102 - 43,5%</a:t>
                      </a:r>
                    </a:p>
                  </a:txBody>
                  <a:tcPr/>
                </a:tc>
                <a:tc>
                  <a:txBody>
                    <a:bodyPr/>
                    <a:lstStyle/>
                    <a:p>
                      <a:r>
                        <a:rPr lang="it-IT" sz="2400" dirty="0"/>
                        <a:t>236</a:t>
                      </a:r>
                      <a:r>
                        <a:rPr lang="it-IT" sz="2400" baseline="0" dirty="0"/>
                        <a:t> - 61,9%</a:t>
                      </a:r>
                      <a:endParaRPr lang="it-IT" sz="2400" dirty="0"/>
                    </a:p>
                  </a:txBody>
                  <a:tcPr/>
                </a:tc>
                <a:tc>
                  <a:txBody>
                    <a:bodyPr/>
                    <a:lstStyle/>
                    <a:p>
                      <a:r>
                        <a:rPr lang="it-IT" sz="2400" dirty="0"/>
                        <a:t>13</a:t>
                      </a:r>
                      <a:r>
                        <a:rPr lang="it-IT" sz="2400" baseline="0" dirty="0"/>
                        <a:t>6 - 58%</a:t>
                      </a:r>
                      <a:endParaRPr lang="it-IT" sz="2400" dirty="0"/>
                    </a:p>
                  </a:txBody>
                  <a:tcPr/>
                </a:tc>
                <a:tc>
                  <a:txBody>
                    <a:bodyPr/>
                    <a:lstStyle/>
                    <a:p>
                      <a:r>
                        <a:rPr lang="it-IT" sz="2400" dirty="0"/>
                        <a:t>291</a:t>
                      </a:r>
                      <a:r>
                        <a:rPr lang="it-IT" sz="2400" baseline="0" dirty="0"/>
                        <a:t> - 76,4%</a:t>
                      </a:r>
                      <a:endParaRPr lang="it-IT" sz="2400" dirty="0"/>
                    </a:p>
                  </a:txBody>
                  <a:tcPr/>
                </a:tc>
                <a:extLst>
                  <a:ext uri="{0D108BD9-81ED-4DB2-BD59-A6C34878D82A}">
                    <a16:rowId xmlns:a16="http://schemas.microsoft.com/office/drawing/2014/main" val="10002"/>
                  </a:ext>
                </a:extLst>
              </a:tr>
              <a:tr h="370840">
                <a:tc>
                  <a:txBody>
                    <a:bodyPr/>
                    <a:lstStyle/>
                    <a:p>
                      <a:r>
                        <a:rPr lang="it-IT" sz="2400" baseline="0" dirty="0" err="1"/>
                        <a:t>Mild</a:t>
                      </a:r>
                      <a:endParaRPr lang="it-IT" sz="2400" dirty="0"/>
                    </a:p>
                  </a:txBody>
                  <a:tcPr/>
                </a:tc>
                <a:tc>
                  <a:txBody>
                    <a:bodyPr/>
                    <a:lstStyle/>
                    <a:p>
                      <a:r>
                        <a:rPr lang="it-IT" sz="2400" baseline="0" dirty="0"/>
                        <a:t>67 - 28,5%</a:t>
                      </a:r>
                      <a:endParaRPr lang="it-IT" sz="2400" dirty="0"/>
                    </a:p>
                  </a:txBody>
                  <a:tcPr/>
                </a:tc>
                <a:tc>
                  <a:txBody>
                    <a:bodyPr/>
                    <a:lstStyle/>
                    <a:p>
                      <a:r>
                        <a:rPr lang="it-IT" sz="2400" baseline="0" dirty="0"/>
                        <a:t>82 - 21,5%</a:t>
                      </a:r>
                      <a:endParaRPr lang="it-IT" sz="2400" dirty="0"/>
                    </a:p>
                  </a:txBody>
                  <a:tcPr/>
                </a:tc>
                <a:tc>
                  <a:txBody>
                    <a:bodyPr/>
                    <a:lstStyle/>
                    <a:p>
                      <a:r>
                        <a:rPr lang="it-IT" sz="2400" baseline="0" dirty="0"/>
                        <a:t>72 - 30,6%</a:t>
                      </a:r>
                      <a:endParaRPr lang="it-IT" sz="2400" dirty="0"/>
                    </a:p>
                  </a:txBody>
                  <a:tcPr/>
                </a:tc>
                <a:tc>
                  <a:txBody>
                    <a:bodyPr/>
                    <a:lstStyle/>
                    <a:p>
                      <a:r>
                        <a:rPr lang="it-IT" sz="2400" baseline="0" dirty="0"/>
                        <a:t>62 - 16,3%</a:t>
                      </a:r>
                      <a:endParaRPr lang="it-IT" sz="2400" dirty="0"/>
                    </a:p>
                  </a:txBody>
                  <a:tcPr/>
                </a:tc>
                <a:extLst>
                  <a:ext uri="{0D108BD9-81ED-4DB2-BD59-A6C34878D82A}">
                    <a16:rowId xmlns:a16="http://schemas.microsoft.com/office/drawing/2014/main" val="10003"/>
                  </a:ext>
                </a:extLst>
              </a:tr>
              <a:tr h="370840">
                <a:tc>
                  <a:txBody>
                    <a:bodyPr/>
                    <a:lstStyle/>
                    <a:p>
                      <a:r>
                        <a:rPr lang="it-IT" sz="2400" dirty="0"/>
                        <a:t>Moderate</a:t>
                      </a:r>
                    </a:p>
                  </a:txBody>
                  <a:tcPr/>
                </a:tc>
                <a:tc>
                  <a:txBody>
                    <a:bodyPr/>
                    <a:lstStyle/>
                    <a:p>
                      <a:r>
                        <a:rPr lang="it-IT" sz="2400" dirty="0"/>
                        <a:t>44 - 18,7%</a:t>
                      </a:r>
                    </a:p>
                  </a:txBody>
                  <a:tcPr/>
                </a:tc>
                <a:tc>
                  <a:txBody>
                    <a:bodyPr/>
                    <a:lstStyle/>
                    <a:p>
                      <a:r>
                        <a:rPr lang="it-IT" sz="2400" dirty="0"/>
                        <a:t>52 -</a:t>
                      </a:r>
                      <a:r>
                        <a:rPr lang="it-IT" sz="2400" baseline="0" dirty="0"/>
                        <a:t> 13,6</a:t>
                      </a:r>
                      <a:r>
                        <a:rPr lang="it-IT" sz="2400" dirty="0"/>
                        <a:t>%</a:t>
                      </a:r>
                    </a:p>
                  </a:txBody>
                  <a:tcPr/>
                </a:tc>
                <a:tc>
                  <a:txBody>
                    <a:bodyPr/>
                    <a:lstStyle/>
                    <a:p>
                      <a:r>
                        <a:rPr lang="it-IT" sz="2400" dirty="0"/>
                        <a:t>19 - 8%</a:t>
                      </a:r>
                    </a:p>
                  </a:txBody>
                  <a:tcPr/>
                </a:tc>
                <a:tc>
                  <a:txBody>
                    <a:bodyPr/>
                    <a:lstStyle/>
                    <a:p>
                      <a:r>
                        <a:rPr lang="it-IT" sz="2400" dirty="0"/>
                        <a:t>25 - 6,6%</a:t>
                      </a:r>
                    </a:p>
                  </a:txBody>
                  <a:tcPr/>
                </a:tc>
                <a:extLst>
                  <a:ext uri="{0D108BD9-81ED-4DB2-BD59-A6C34878D82A}">
                    <a16:rowId xmlns:a16="http://schemas.microsoft.com/office/drawing/2014/main" val="10004"/>
                  </a:ext>
                </a:extLst>
              </a:tr>
              <a:tr h="370840">
                <a:tc>
                  <a:txBody>
                    <a:bodyPr/>
                    <a:lstStyle/>
                    <a:p>
                      <a:r>
                        <a:rPr lang="it-IT" sz="2400" dirty="0"/>
                        <a:t>Severe</a:t>
                      </a:r>
                    </a:p>
                  </a:txBody>
                  <a:tcPr/>
                </a:tc>
                <a:tc>
                  <a:txBody>
                    <a:bodyPr/>
                    <a:lstStyle/>
                    <a:p>
                      <a:r>
                        <a:rPr lang="it-IT" sz="2400" dirty="0"/>
                        <a:t>22 -</a:t>
                      </a:r>
                      <a:r>
                        <a:rPr lang="it-IT" sz="2400" baseline="0" dirty="0"/>
                        <a:t> 9,3</a:t>
                      </a:r>
                      <a:r>
                        <a:rPr lang="it-IT" sz="2400" dirty="0"/>
                        <a:t>%</a:t>
                      </a:r>
                    </a:p>
                  </a:txBody>
                  <a:tcPr/>
                </a:tc>
                <a:tc>
                  <a:txBody>
                    <a:bodyPr/>
                    <a:lstStyle/>
                    <a:p>
                      <a:r>
                        <a:rPr lang="it-IT" sz="2400" baseline="0" dirty="0"/>
                        <a:t>11 - 2,9</a:t>
                      </a:r>
                      <a:r>
                        <a:rPr lang="it-IT" sz="2400" dirty="0"/>
                        <a:t>%</a:t>
                      </a:r>
                    </a:p>
                  </a:txBody>
                  <a:tcPr/>
                </a:tc>
                <a:tc>
                  <a:txBody>
                    <a:bodyPr/>
                    <a:lstStyle/>
                    <a:p>
                      <a:r>
                        <a:rPr lang="it-IT" sz="2400" dirty="0"/>
                        <a:t>8</a:t>
                      </a:r>
                      <a:r>
                        <a:rPr lang="it-IT" sz="2400" baseline="0" dirty="0"/>
                        <a:t> - 3,4%</a:t>
                      </a:r>
                      <a:endParaRPr lang="it-IT" sz="2400" dirty="0"/>
                    </a:p>
                  </a:txBody>
                  <a:tcPr/>
                </a:tc>
                <a:tc>
                  <a:txBody>
                    <a:bodyPr/>
                    <a:lstStyle/>
                    <a:p>
                      <a:r>
                        <a:rPr lang="it-IT" sz="2400" dirty="0"/>
                        <a:t>3 - 0,8%</a:t>
                      </a:r>
                    </a:p>
                  </a:txBody>
                  <a:tcPr/>
                </a:tc>
                <a:extLst>
                  <a:ext uri="{0D108BD9-81ED-4DB2-BD59-A6C34878D82A}">
                    <a16:rowId xmlns:a16="http://schemas.microsoft.com/office/drawing/2014/main" val="10005"/>
                  </a:ext>
                </a:extLst>
              </a:tr>
            </a:tbl>
          </a:graphicData>
        </a:graphic>
      </p:graphicFrame>
      <p:sp>
        <p:nvSpPr>
          <p:cNvPr id="25" name="Rettangolo 24"/>
          <p:cNvSpPr/>
          <p:nvPr/>
        </p:nvSpPr>
        <p:spPr>
          <a:xfrm>
            <a:off x="343967" y="6457279"/>
            <a:ext cx="20821628" cy="7345188"/>
          </a:xfrm>
          <a:prstGeom prst="rect">
            <a:avLst/>
          </a:prstGeom>
          <a:solidFill>
            <a:schemeClr val="bg1"/>
          </a:solidFill>
          <a:ln w="165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CasellaDiTesto 25"/>
          <p:cNvSpPr txBox="1"/>
          <p:nvPr/>
        </p:nvSpPr>
        <p:spPr>
          <a:xfrm>
            <a:off x="9841639" y="23762840"/>
            <a:ext cx="2896809" cy="1292662"/>
          </a:xfrm>
          <a:prstGeom prst="rect">
            <a:avLst/>
          </a:prstGeom>
          <a:noFill/>
        </p:spPr>
        <p:txBody>
          <a:bodyPr wrap="square" rtlCol="0">
            <a:spAutoFit/>
          </a:bodyPr>
          <a:lstStyle/>
          <a:p>
            <a:pPr algn="ctr"/>
            <a:r>
              <a:rPr lang="en-US" sz="2600" b="1" dirty="0"/>
              <a:t>Psychological distress is higher in stroke patients</a:t>
            </a:r>
            <a:endParaRPr lang="it-IT" sz="2600" b="1" dirty="0"/>
          </a:p>
        </p:txBody>
      </p:sp>
      <p:sp>
        <p:nvSpPr>
          <p:cNvPr id="27" name="CasellaDiTesto 26"/>
          <p:cNvSpPr txBox="1"/>
          <p:nvPr/>
        </p:nvSpPr>
        <p:spPr>
          <a:xfrm>
            <a:off x="9695700" y="15085858"/>
            <a:ext cx="2953284" cy="3724096"/>
          </a:xfrm>
          <a:prstGeom prst="rect">
            <a:avLst/>
          </a:prstGeom>
          <a:noFill/>
        </p:spPr>
        <p:txBody>
          <a:bodyPr wrap="square" rtlCol="0">
            <a:spAutoFit/>
          </a:bodyPr>
          <a:lstStyle/>
          <a:p>
            <a:pPr algn="ctr"/>
            <a:r>
              <a:rPr lang="en-US" sz="2600" b="1" dirty="0"/>
              <a:t>36% of stroke </a:t>
            </a:r>
            <a:r>
              <a:rPr lang="en-US" sz="2600" dirty="0"/>
              <a:t>patients show HADS anxiety </a:t>
            </a:r>
            <a:r>
              <a:rPr lang="en-US" sz="2600" b="1" dirty="0"/>
              <a:t>and 56.5% </a:t>
            </a:r>
            <a:r>
              <a:rPr lang="en-US" sz="2600" dirty="0"/>
              <a:t>HADS depression, while </a:t>
            </a:r>
            <a:r>
              <a:rPr lang="en-US" sz="2600" b="1" dirty="0"/>
              <a:t>24.9% of orthopedic</a:t>
            </a:r>
            <a:r>
              <a:rPr lang="en-US" sz="2600" dirty="0"/>
              <a:t> patients show HADS anxiety </a:t>
            </a:r>
            <a:r>
              <a:rPr lang="en-US" sz="2600" b="1" dirty="0"/>
              <a:t>and 38% </a:t>
            </a:r>
            <a:r>
              <a:rPr lang="en-US" sz="2600" dirty="0"/>
              <a:t>HADS depression</a:t>
            </a:r>
            <a:r>
              <a:rPr lang="en-US" sz="2800" dirty="0"/>
              <a:t>.</a:t>
            </a:r>
            <a:endParaRPr lang="it-IT" sz="2800" dirty="0"/>
          </a:p>
        </p:txBody>
      </p:sp>
      <p:graphicFrame>
        <p:nvGraphicFramePr>
          <p:cNvPr id="28" name="Grafico 27"/>
          <p:cNvGraphicFramePr/>
          <p:nvPr>
            <p:extLst>
              <p:ext uri="{D42A27DB-BD31-4B8C-83A1-F6EECF244321}">
                <p14:modId xmlns:p14="http://schemas.microsoft.com/office/powerpoint/2010/main" val="1450881970"/>
              </p:ext>
            </p:extLst>
          </p:nvPr>
        </p:nvGraphicFramePr>
        <p:xfrm>
          <a:off x="343967" y="21993527"/>
          <a:ext cx="11406211" cy="3096345"/>
        </p:xfrm>
        <a:graphic>
          <a:graphicData uri="http://schemas.openxmlformats.org/drawingml/2006/chart">
            <c:chart xmlns:c="http://schemas.openxmlformats.org/drawingml/2006/chart" xmlns:r="http://schemas.openxmlformats.org/officeDocument/2006/relationships" r:id="rId3"/>
          </a:graphicData>
        </a:graphic>
      </p:graphicFrame>
      <p:sp>
        <p:nvSpPr>
          <p:cNvPr id="29" name="CasellaDiTesto 28"/>
          <p:cNvSpPr txBox="1"/>
          <p:nvPr/>
        </p:nvSpPr>
        <p:spPr>
          <a:xfrm>
            <a:off x="9785164" y="21501084"/>
            <a:ext cx="2953284" cy="2092881"/>
          </a:xfrm>
          <a:prstGeom prst="rect">
            <a:avLst/>
          </a:prstGeom>
          <a:noFill/>
        </p:spPr>
        <p:txBody>
          <a:bodyPr wrap="square" rtlCol="0">
            <a:spAutoFit/>
          </a:bodyPr>
          <a:lstStyle/>
          <a:p>
            <a:pPr algn="ctr"/>
            <a:r>
              <a:rPr lang="en-US" sz="2600" dirty="0"/>
              <a:t>For both groups the psychological distress decreases significantly at discharge  (p ≤ .00)</a:t>
            </a:r>
            <a:endParaRPr lang="it-IT" sz="2600" dirty="0"/>
          </a:p>
        </p:txBody>
      </p:sp>
      <p:sp>
        <p:nvSpPr>
          <p:cNvPr id="30" name="CasellaDiTesto 29"/>
          <p:cNvSpPr txBox="1"/>
          <p:nvPr/>
        </p:nvSpPr>
        <p:spPr>
          <a:xfrm>
            <a:off x="601520" y="6578111"/>
            <a:ext cx="6671514" cy="584775"/>
          </a:xfrm>
          <a:prstGeom prst="rect">
            <a:avLst/>
          </a:prstGeom>
          <a:noFill/>
        </p:spPr>
        <p:txBody>
          <a:bodyPr wrap="square" rtlCol="0">
            <a:spAutoFit/>
          </a:bodyPr>
          <a:lstStyle/>
          <a:p>
            <a:pPr algn="ctr"/>
            <a:r>
              <a:rPr lang="en-US" sz="3200" b="1" dirty="0"/>
              <a:t>The sample</a:t>
            </a:r>
            <a:endParaRPr lang="it-IT" sz="3200" dirty="0"/>
          </a:p>
        </p:txBody>
      </p:sp>
      <p:sp>
        <p:nvSpPr>
          <p:cNvPr id="31" name="CasellaDiTesto 30"/>
          <p:cNvSpPr txBox="1"/>
          <p:nvPr/>
        </p:nvSpPr>
        <p:spPr>
          <a:xfrm>
            <a:off x="905343" y="7160828"/>
            <a:ext cx="5930067" cy="1292662"/>
          </a:xfrm>
          <a:prstGeom prst="rect">
            <a:avLst/>
          </a:prstGeom>
          <a:noFill/>
        </p:spPr>
        <p:txBody>
          <a:bodyPr wrap="square" rtlCol="0">
            <a:spAutoFit/>
          </a:bodyPr>
          <a:lstStyle/>
          <a:p>
            <a:pPr algn="just"/>
            <a:r>
              <a:rPr lang="it-IT" sz="2600" dirty="0" err="1"/>
              <a:t>As</a:t>
            </a:r>
            <a:r>
              <a:rPr lang="it-IT" sz="2600" dirty="0"/>
              <a:t> a </a:t>
            </a:r>
            <a:r>
              <a:rPr lang="it-IT" sz="2600" dirty="0" err="1"/>
              <a:t>whole</a:t>
            </a:r>
            <a:r>
              <a:rPr lang="it-IT" sz="2600" dirty="0"/>
              <a:t>, the sample </a:t>
            </a:r>
            <a:r>
              <a:rPr lang="it-IT" sz="2600" dirty="0" err="1"/>
              <a:t>includes</a:t>
            </a:r>
            <a:r>
              <a:rPr lang="it-IT" sz="2600" dirty="0"/>
              <a:t> 616 </a:t>
            </a:r>
            <a:r>
              <a:rPr lang="it-IT" sz="2600" dirty="0" err="1"/>
              <a:t>subjects</a:t>
            </a:r>
            <a:r>
              <a:rPr lang="it-IT" sz="2600" dirty="0"/>
              <a:t>: 235 post-</a:t>
            </a:r>
            <a:r>
              <a:rPr lang="it-IT" sz="2600" dirty="0" err="1"/>
              <a:t>stroke</a:t>
            </a:r>
            <a:r>
              <a:rPr lang="it-IT" sz="2600" dirty="0"/>
              <a:t> and 381 </a:t>
            </a:r>
            <a:r>
              <a:rPr lang="it-IT" sz="2600" dirty="0" err="1"/>
              <a:t>orthopedic</a:t>
            </a:r>
            <a:r>
              <a:rPr lang="it-IT" sz="2600" dirty="0"/>
              <a:t> </a:t>
            </a:r>
            <a:r>
              <a:rPr lang="it-IT" sz="2600" dirty="0" err="1"/>
              <a:t>patients</a:t>
            </a:r>
            <a:r>
              <a:rPr lang="it-IT" sz="2600" dirty="0"/>
              <a:t> </a:t>
            </a:r>
            <a:r>
              <a:rPr lang="it-IT" sz="2600" dirty="0" err="1"/>
              <a:t>as</a:t>
            </a:r>
            <a:r>
              <a:rPr lang="it-IT" sz="2600" dirty="0"/>
              <a:t> a control </a:t>
            </a:r>
            <a:r>
              <a:rPr lang="it-IT" sz="2600" dirty="0" err="1"/>
              <a:t>group</a:t>
            </a:r>
            <a:r>
              <a:rPr lang="it-IT" sz="2600" dirty="0"/>
              <a:t>.</a:t>
            </a:r>
          </a:p>
        </p:txBody>
      </p:sp>
      <p:graphicFrame>
        <p:nvGraphicFramePr>
          <p:cNvPr id="11" name="Tabella 10"/>
          <p:cNvGraphicFramePr>
            <a:graphicFrameLocks noGrp="1"/>
          </p:cNvGraphicFramePr>
          <p:nvPr>
            <p:extLst>
              <p:ext uri="{D42A27DB-BD31-4B8C-83A1-F6EECF244321}">
                <p14:modId xmlns:p14="http://schemas.microsoft.com/office/powerpoint/2010/main" val="2332814277"/>
              </p:ext>
            </p:extLst>
          </p:nvPr>
        </p:nvGraphicFramePr>
        <p:xfrm>
          <a:off x="1393939" y="8625511"/>
          <a:ext cx="4952874" cy="2159403"/>
        </p:xfrm>
        <a:graphic>
          <a:graphicData uri="http://schemas.openxmlformats.org/drawingml/2006/table">
            <a:tbl>
              <a:tblPr firstRow="1" bandRow="1">
                <a:tableStyleId>{5C22544A-7EE6-4342-B048-85BDC9FD1C3A}</a:tableStyleId>
              </a:tblPr>
              <a:tblGrid>
                <a:gridCol w="1175269">
                  <a:extLst>
                    <a:ext uri="{9D8B030D-6E8A-4147-A177-3AD203B41FA5}">
                      <a16:colId xmlns:a16="http://schemas.microsoft.com/office/drawing/2014/main" val="20000"/>
                    </a:ext>
                  </a:extLst>
                </a:gridCol>
                <a:gridCol w="1937789">
                  <a:extLst>
                    <a:ext uri="{9D8B030D-6E8A-4147-A177-3AD203B41FA5}">
                      <a16:colId xmlns:a16="http://schemas.microsoft.com/office/drawing/2014/main" val="20001"/>
                    </a:ext>
                  </a:extLst>
                </a:gridCol>
                <a:gridCol w="1839816">
                  <a:extLst>
                    <a:ext uri="{9D8B030D-6E8A-4147-A177-3AD203B41FA5}">
                      <a16:colId xmlns:a16="http://schemas.microsoft.com/office/drawing/2014/main" val="20002"/>
                    </a:ext>
                  </a:extLst>
                </a:gridCol>
              </a:tblGrid>
              <a:tr h="513483">
                <a:tc>
                  <a:txBody>
                    <a:bodyPr/>
                    <a:lstStyle/>
                    <a:p>
                      <a:endParaRPr lang="it-IT" sz="2400" dirty="0"/>
                    </a:p>
                  </a:txBody>
                  <a:tcPr/>
                </a:tc>
                <a:tc>
                  <a:txBody>
                    <a:bodyPr/>
                    <a:lstStyle/>
                    <a:p>
                      <a:r>
                        <a:rPr lang="it-IT" sz="2400" dirty="0"/>
                        <a:t>STROKE</a:t>
                      </a:r>
                    </a:p>
                  </a:txBody>
                  <a:tcPr/>
                </a:tc>
                <a:tc>
                  <a:txBody>
                    <a:bodyPr/>
                    <a:lstStyle/>
                    <a:p>
                      <a:r>
                        <a:rPr lang="it-IT" sz="2400" dirty="0"/>
                        <a:t>ORTHO</a:t>
                      </a:r>
                    </a:p>
                  </a:txBody>
                  <a:tcPr/>
                </a:tc>
                <a:extLst>
                  <a:ext uri="{0D108BD9-81ED-4DB2-BD59-A6C34878D82A}">
                    <a16:rowId xmlns:a16="http://schemas.microsoft.com/office/drawing/2014/main" val="10000"/>
                  </a:ext>
                </a:extLst>
              </a:tr>
              <a:tr h="513483">
                <a:tc>
                  <a:txBody>
                    <a:bodyPr/>
                    <a:lstStyle/>
                    <a:p>
                      <a:r>
                        <a:rPr lang="it-IT" sz="2400" dirty="0"/>
                        <a:t>Gender</a:t>
                      </a:r>
                    </a:p>
                  </a:txBody>
                  <a:tcPr/>
                </a:tc>
                <a:tc>
                  <a:txBody>
                    <a:bodyPr/>
                    <a:lstStyle/>
                    <a:p>
                      <a:r>
                        <a:rPr lang="it-IT" sz="2400" dirty="0"/>
                        <a:t>M: 110 - 47%</a:t>
                      </a:r>
                    </a:p>
                    <a:p>
                      <a:r>
                        <a:rPr lang="it-IT" sz="2400" dirty="0"/>
                        <a:t>F: 125 - 53%</a:t>
                      </a:r>
                    </a:p>
                  </a:txBody>
                  <a:tcPr/>
                </a:tc>
                <a:tc>
                  <a:txBody>
                    <a:bodyPr/>
                    <a:lstStyle/>
                    <a:p>
                      <a:r>
                        <a:rPr lang="it-IT" sz="2400" dirty="0"/>
                        <a:t>M:</a:t>
                      </a:r>
                      <a:r>
                        <a:rPr lang="it-IT" sz="2400" baseline="0" dirty="0"/>
                        <a:t> 101 - 26%</a:t>
                      </a:r>
                    </a:p>
                    <a:p>
                      <a:r>
                        <a:rPr lang="it-IT" sz="2400" baseline="0" dirty="0"/>
                        <a:t>F: 280 -74%</a:t>
                      </a:r>
                      <a:endParaRPr lang="it-IT" sz="2400" dirty="0"/>
                    </a:p>
                  </a:txBody>
                  <a:tcPr/>
                </a:tc>
                <a:extLst>
                  <a:ext uri="{0D108BD9-81ED-4DB2-BD59-A6C34878D82A}">
                    <a16:rowId xmlns:a16="http://schemas.microsoft.com/office/drawing/2014/main" val="10001"/>
                  </a:ext>
                </a:extLst>
              </a:tr>
              <a:tr h="624436">
                <a:tc>
                  <a:txBody>
                    <a:bodyPr/>
                    <a:lstStyle/>
                    <a:p>
                      <a:r>
                        <a:rPr lang="it-IT" sz="2400" baseline="0" dirty="0"/>
                        <a:t>Age</a:t>
                      </a:r>
                      <a:endParaRPr lang="it-IT" sz="2400" dirty="0"/>
                    </a:p>
                  </a:txBody>
                  <a:tcPr/>
                </a:tc>
                <a:tc>
                  <a:txBody>
                    <a:bodyPr/>
                    <a:lstStyle/>
                    <a:p>
                      <a:r>
                        <a:rPr lang="it-IT" sz="2400" dirty="0"/>
                        <a:t>AV: 73,2</a:t>
                      </a:r>
                    </a:p>
                    <a:p>
                      <a:r>
                        <a:rPr lang="it-IT" sz="2400" dirty="0"/>
                        <a:t>SD: 11,4</a:t>
                      </a:r>
                    </a:p>
                  </a:txBody>
                  <a:tcPr/>
                </a:tc>
                <a:tc>
                  <a:txBody>
                    <a:bodyPr/>
                    <a:lstStyle/>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AV: 73,8</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SD: 11,7</a:t>
                      </a:r>
                    </a:p>
                  </a:txBody>
                  <a:tcPr/>
                </a:tc>
                <a:extLst>
                  <a:ext uri="{0D108BD9-81ED-4DB2-BD59-A6C34878D82A}">
                    <a16:rowId xmlns:a16="http://schemas.microsoft.com/office/drawing/2014/main" val="10002"/>
                  </a:ext>
                </a:extLst>
              </a:tr>
            </a:tbl>
          </a:graphicData>
        </a:graphic>
      </p:graphicFrame>
      <p:sp>
        <p:nvSpPr>
          <p:cNvPr id="32" name="Rettangolo 31"/>
          <p:cNvSpPr/>
          <p:nvPr/>
        </p:nvSpPr>
        <p:spPr>
          <a:xfrm>
            <a:off x="343967" y="3096544"/>
            <a:ext cx="19890506" cy="2945955"/>
          </a:xfrm>
          <a:prstGeom prst="rect">
            <a:avLst/>
          </a:prstGeom>
          <a:solidFill>
            <a:schemeClr val="bg1"/>
          </a:solidFill>
          <a:ln w="165100">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p:cNvSpPr/>
          <p:nvPr/>
        </p:nvSpPr>
        <p:spPr>
          <a:xfrm>
            <a:off x="23474833" y="14278495"/>
            <a:ext cx="8568952" cy="8116193"/>
          </a:xfrm>
          <a:prstGeom prst="rect">
            <a:avLst/>
          </a:prstGeom>
          <a:solidFill>
            <a:schemeClr val="bg1"/>
          </a:solidFill>
          <a:ln w="1651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graphicFrame>
        <p:nvGraphicFramePr>
          <p:cNvPr id="34" name="Tabella 33"/>
          <p:cNvGraphicFramePr>
            <a:graphicFrameLocks noGrp="1"/>
          </p:cNvGraphicFramePr>
          <p:nvPr>
            <p:extLst>
              <p:ext uri="{D42A27DB-BD31-4B8C-83A1-F6EECF244321}">
                <p14:modId xmlns:p14="http://schemas.microsoft.com/office/powerpoint/2010/main" val="824099914"/>
              </p:ext>
            </p:extLst>
          </p:nvPr>
        </p:nvGraphicFramePr>
        <p:xfrm>
          <a:off x="7273034" y="6970654"/>
          <a:ext cx="8522851" cy="6243100"/>
        </p:xfrm>
        <a:graphic>
          <a:graphicData uri="http://schemas.openxmlformats.org/drawingml/2006/table">
            <a:tbl>
              <a:tblPr firstRow="1" bandRow="1">
                <a:tableStyleId>{5C22544A-7EE6-4342-B048-85BDC9FD1C3A}</a:tableStyleId>
              </a:tblPr>
              <a:tblGrid>
                <a:gridCol w="1610084">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gridCol w="3384375">
                  <a:extLst>
                    <a:ext uri="{9D8B030D-6E8A-4147-A177-3AD203B41FA5}">
                      <a16:colId xmlns:a16="http://schemas.microsoft.com/office/drawing/2014/main" val="20002"/>
                    </a:ext>
                  </a:extLst>
                </a:gridCol>
              </a:tblGrid>
              <a:tr h="482380">
                <a:tc>
                  <a:txBody>
                    <a:bodyPr/>
                    <a:lstStyle/>
                    <a:p>
                      <a:endParaRPr lang="it-IT" sz="2400" dirty="0"/>
                    </a:p>
                  </a:txBody>
                  <a:tcPr/>
                </a:tc>
                <a:tc>
                  <a:txBody>
                    <a:bodyPr/>
                    <a:lstStyle/>
                    <a:p>
                      <a:r>
                        <a:rPr lang="it-IT" sz="2400" dirty="0"/>
                        <a:t>STROKE (235)</a:t>
                      </a:r>
                    </a:p>
                  </a:txBody>
                  <a:tcPr/>
                </a:tc>
                <a:tc>
                  <a:txBody>
                    <a:bodyPr/>
                    <a:lstStyle/>
                    <a:p>
                      <a:r>
                        <a:rPr lang="it-IT" sz="2400" dirty="0"/>
                        <a:t>ORTHO (381)</a:t>
                      </a:r>
                    </a:p>
                  </a:txBody>
                  <a:tcPr/>
                </a:tc>
                <a:extLst>
                  <a:ext uri="{0D108BD9-81ED-4DB2-BD59-A6C34878D82A}">
                    <a16:rowId xmlns:a16="http://schemas.microsoft.com/office/drawing/2014/main" val="10000"/>
                  </a:ext>
                </a:extLst>
              </a:tr>
              <a:tr h="1684588">
                <a:tc>
                  <a:txBody>
                    <a:bodyPr/>
                    <a:lstStyle/>
                    <a:p>
                      <a:r>
                        <a:rPr lang="it-IT" sz="2400" dirty="0" err="1"/>
                        <a:t>Civil</a:t>
                      </a:r>
                      <a:r>
                        <a:rPr lang="it-IT" sz="2400" dirty="0"/>
                        <a:t> </a:t>
                      </a:r>
                      <a:r>
                        <a:rPr lang="it-IT" sz="2400" baseline="0" dirty="0"/>
                        <a:t> </a:t>
                      </a:r>
                      <a:r>
                        <a:rPr lang="it-IT" sz="2400" baseline="0" dirty="0" err="1"/>
                        <a:t>Condition</a:t>
                      </a:r>
                      <a:endParaRPr lang="it-IT" sz="2400" dirty="0"/>
                    </a:p>
                  </a:txBody>
                  <a:tcPr/>
                </a:tc>
                <a:tc>
                  <a:txBody>
                    <a:bodyPr/>
                    <a:lstStyle/>
                    <a:p>
                      <a:r>
                        <a:rPr lang="it-IT" sz="2400" dirty="0" err="1"/>
                        <a:t>Married</a:t>
                      </a:r>
                      <a:r>
                        <a:rPr lang="it-IT" sz="2400" dirty="0"/>
                        <a:t>: 119 – 50%</a:t>
                      </a:r>
                    </a:p>
                    <a:p>
                      <a:r>
                        <a:rPr lang="it-IT" sz="2400" dirty="0"/>
                        <a:t>Single: 33 – 14%</a:t>
                      </a:r>
                    </a:p>
                    <a:p>
                      <a:r>
                        <a:rPr lang="it-IT" sz="2400" dirty="0" err="1"/>
                        <a:t>Divorced</a:t>
                      </a:r>
                      <a:r>
                        <a:rPr lang="it-IT" sz="2400" dirty="0"/>
                        <a:t>: 8 – 3%</a:t>
                      </a:r>
                    </a:p>
                    <a:p>
                      <a:r>
                        <a:rPr lang="it-IT" sz="2400" dirty="0" err="1"/>
                        <a:t>Widowed</a:t>
                      </a:r>
                      <a:r>
                        <a:rPr lang="it-IT" sz="2400" dirty="0"/>
                        <a:t>: 73 – 32%</a:t>
                      </a:r>
                    </a:p>
                    <a:p>
                      <a:r>
                        <a:rPr lang="it-IT" sz="2400" dirty="0"/>
                        <a:t>Nd:</a:t>
                      </a:r>
                      <a:r>
                        <a:rPr lang="it-IT" sz="2400" baseline="0" dirty="0"/>
                        <a:t> 2 – 1%</a:t>
                      </a:r>
                      <a:endParaRPr lang="it-IT" sz="2400" dirty="0"/>
                    </a:p>
                  </a:txBody>
                  <a:tcPr/>
                </a:tc>
                <a:tc>
                  <a:txBody>
                    <a:bodyPr/>
                    <a:lstStyle/>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Married</a:t>
                      </a:r>
                      <a:r>
                        <a:rPr kumimoji="0" lang="it-IT" sz="2400" b="0" i="0" u="none" strike="noStrike" kern="1200" cap="none" spc="0" normalizeH="0" baseline="0" noProof="0" dirty="0">
                          <a:ln>
                            <a:noFill/>
                          </a:ln>
                          <a:solidFill>
                            <a:prstClr val="black"/>
                          </a:solidFill>
                          <a:effectLst/>
                          <a:uLnTx/>
                          <a:uFillTx/>
                          <a:latin typeface="+mn-lt"/>
                          <a:ea typeface="+mn-ea"/>
                          <a:cs typeface="+mn-cs"/>
                        </a:rPr>
                        <a:t>: 169 – 45%</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Single: 40 – 10%</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Divorced</a:t>
                      </a:r>
                      <a:r>
                        <a:rPr kumimoji="0" lang="it-IT" sz="2400" b="0" i="0" u="none" strike="noStrike" kern="1200" cap="none" spc="0" normalizeH="0" baseline="0" noProof="0" dirty="0">
                          <a:ln>
                            <a:noFill/>
                          </a:ln>
                          <a:solidFill>
                            <a:prstClr val="black"/>
                          </a:solidFill>
                          <a:effectLst/>
                          <a:uLnTx/>
                          <a:uFillTx/>
                          <a:latin typeface="+mn-lt"/>
                          <a:ea typeface="+mn-ea"/>
                          <a:cs typeface="+mn-cs"/>
                        </a:rPr>
                        <a:t>: 21 – 6%</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Widowed</a:t>
                      </a:r>
                      <a:r>
                        <a:rPr kumimoji="0" lang="it-IT" sz="2400" b="0" i="0" u="none" strike="noStrike" kern="1200" cap="none" spc="0" normalizeH="0" baseline="0" noProof="0" dirty="0">
                          <a:ln>
                            <a:noFill/>
                          </a:ln>
                          <a:solidFill>
                            <a:prstClr val="black"/>
                          </a:solidFill>
                          <a:effectLst/>
                          <a:uLnTx/>
                          <a:uFillTx/>
                          <a:latin typeface="+mn-lt"/>
                          <a:ea typeface="+mn-ea"/>
                          <a:cs typeface="+mn-cs"/>
                        </a:rPr>
                        <a:t> 146 – 38%</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Nd: 5 – 1%</a:t>
                      </a:r>
                    </a:p>
                  </a:txBody>
                  <a:tcPr/>
                </a:tc>
                <a:extLst>
                  <a:ext uri="{0D108BD9-81ED-4DB2-BD59-A6C34878D82A}">
                    <a16:rowId xmlns:a16="http://schemas.microsoft.com/office/drawing/2014/main" val="10001"/>
                  </a:ext>
                </a:extLst>
              </a:tr>
              <a:tr h="2005462">
                <a:tc>
                  <a:txBody>
                    <a:bodyPr/>
                    <a:lstStyle/>
                    <a:p>
                      <a:r>
                        <a:rPr lang="it-IT" sz="2400" dirty="0" err="1"/>
                        <a:t>Scholariz</a:t>
                      </a:r>
                      <a:endParaRPr lang="it-IT" sz="2400" dirty="0"/>
                    </a:p>
                  </a:txBody>
                  <a:tcPr/>
                </a:tc>
                <a:tc>
                  <a:txBody>
                    <a:bodyPr/>
                    <a:lstStyle/>
                    <a:p>
                      <a:r>
                        <a:rPr lang="it-IT" sz="2400" dirty="0"/>
                        <a:t>No ed. </a:t>
                      </a:r>
                      <a:r>
                        <a:rPr lang="it-IT" sz="2400" dirty="0" err="1"/>
                        <a:t>qualific</a:t>
                      </a:r>
                      <a:r>
                        <a:rPr lang="it-IT" sz="2400" dirty="0"/>
                        <a:t>:</a:t>
                      </a:r>
                      <a:r>
                        <a:rPr lang="it-IT" sz="2400" baseline="0" dirty="0"/>
                        <a:t> 28 – 12%</a:t>
                      </a:r>
                      <a:endParaRPr lang="it-IT" sz="2400" dirty="0"/>
                    </a:p>
                    <a:p>
                      <a:r>
                        <a:rPr lang="it-IT" sz="2400" dirty="0" err="1"/>
                        <a:t>Elementary</a:t>
                      </a:r>
                      <a:r>
                        <a:rPr lang="it-IT" sz="2400" dirty="0"/>
                        <a:t>: 89 – 38%</a:t>
                      </a:r>
                    </a:p>
                    <a:p>
                      <a:r>
                        <a:rPr lang="it-IT" sz="2400" dirty="0"/>
                        <a:t>Middle</a:t>
                      </a:r>
                      <a:r>
                        <a:rPr lang="it-IT" sz="2400" baseline="0" dirty="0"/>
                        <a:t> School: 55 – 23%</a:t>
                      </a:r>
                    </a:p>
                    <a:p>
                      <a:r>
                        <a:rPr lang="it-IT" sz="2400" baseline="0" dirty="0"/>
                        <a:t>Up. </a:t>
                      </a:r>
                      <a:r>
                        <a:rPr lang="it-IT" sz="2400" baseline="0" dirty="0" err="1"/>
                        <a:t>mid</a:t>
                      </a:r>
                      <a:r>
                        <a:rPr lang="it-IT" sz="2400" baseline="0" dirty="0"/>
                        <a:t>. </a:t>
                      </a:r>
                      <a:r>
                        <a:rPr lang="it-IT" sz="2400" baseline="0" dirty="0" err="1"/>
                        <a:t>Sch</a:t>
                      </a:r>
                      <a:r>
                        <a:rPr lang="it-IT" sz="2400" baseline="0" dirty="0"/>
                        <a:t>: 49 – 21%</a:t>
                      </a:r>
                    </a:p>
                    <a:p>
                      <a:r>
                        <a:rPr lang="it-IT" sz="2400" baseline="0" dirty="0" err="1"/>
                        <a:t>Graduation</a:t>
                      </a:r>
                      <a:r>
                        <a:rPr lang="it-IT" sz="2400" baseline="0" dirty="0"/>
                        <a:t>: 11 – 5%</a:t>
                      </a:r>
                    </a:p>
                    <a:p>
                      <a:r>
                        <a:rPr lang="it-IT" sz="2400" baseline="0" dirty="0"/>
                        <a:t>Nd: 3 – 1%</a:t>
                      </a:r>
                      <a:endParaRPr lang="it-IT" sz="2400" dirty="0"/>
                    </a:p>
                  </a:txBody>
                  <a:tcPr/>
                </a:tc>
                <a:tc>
                  <a:txBody>
                    <a:bodyPr/>
                    <a:lstStyle/>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No ed. </a:t>
                      </a:r>
                      <a:r>
                        <a:rPr kumimoji="0" lang="it-IT" sz="2400" b="0" i="0" u="none" strike="noStrike" kern="1200" cap="none" spc="0" normalizeH="0" baseline="0" noProof="0" dirty="0" err="1">
                          <a:ln>
                            <a:noFill/>
                          </a:ln>
                          <a:solidFill>
                            <a:prstClr val="black"/>
                          </a:solidFill>
                          <a:effectLst/>
                          <a:uLnTx/>
                          <a:uFillTx/>
                          <a:latin typeface="+mn-lt"/>
                          <a:ea typeface="+mn-ea"/>
                          <a:cs typeface="+mn-cs"/>
                        </a:rPr>
                        <a:t>qualific</a:t>
                      </a:r>
                      <a:r>
                        <a:rPr kumimoji="0" lang="it-IT" sz="2400" b="0" i="0" u="none" strike="noStrike" kern="1200" cap="none" spc="0" normalizeH="0" baseline="0" noProof="0" dirty="0">
                          <a:ln>
                            <a:noFill/>
                          </a:ln>
                          <a:solidFill>
                            <a:prstClr val="black"/>
                          </a:solidFill>
                          <a:effectLst/>
                          <a:uLnTx/>
                          <a:uFillTx/>
                          <a:latin typeface="+mn-lt"/>
                          <a:ea typeface="+mn-ea"/>
                          <a:cs typeface="+mn-cs"/>
                        </a:rPr>
                        <a:t>: 16 – 4%</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Elementary</a:t>
                      </a:r>
                      <a:r>
                        <a:rPr kumimoji="0" lang="it-IT" sz="2400" b="0" i="0" u="none" strike="noStrike" kern="1200" cap="none" spc="0" normalizeH="0" baseline="0" noProof="0" dirty="0">
                          <a:ln>
                            <a:noFill/>
                          </a:ln>
                          <a:solidFill>
                            <a:prstClr val="black"/>
                          </a:solidFill>
                          <a:effectLst/>
                          <a:uLnTx/>
                          <a:uFillTx/>
                          <a:latin typeface="+mn-lt"/>
                          <a:ea typeface="+mn-ea"/>
                          <a:cs typeface="+mn-cs"/>
                        </a:rPr>
                        <a:t>: 125 – 33%</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Middle School: 97 – 26%</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Up. </a:t>
                      </a:r>
                      <a:r>
                        <a:rPr kumimoji="0" lang="it-IT" sz="2400" b="0" i="0" u="none" strike="noStrike" kern="1200" cap="none" spc="0" normalizeH="0" baseline="0" noProof="0" dirty="0" err="1">
                          <a:ln>
                            <a:noFill/>
                          </a:ln>
                          <a:solidFill>
                            <a:prstClr val="black"/>
                          </a:solidFill>
                          <a:effectLst/>
                          <a:uLnTx/>
                          <a:uFillTx/>
                          <a:latin typeface="+mn-lt"/>
                          <a:ea typeface="+mn-ea"/>
                          <a:cs typeface="+mn-cs"/>
                        </a:rPr>
                        <a:t>mid</a:t>
                      </a:r>
                      <a:r>
                        <a:rPr kumimoji="0" lang="it-IT" sz="2400" b="0" i="0" u="none" strike="noStrike" kern="1200" cap="none" spc="0" normalizeH="0" baseline="0" noProof="0" dirty="0">
                          <a:ln>
                            <a:noFill/>
                          </a:ln>
                          <a:solidFill>
                            <a:prstClr val="black"/>
                          </a:solidFill>
                          <a:effectLst/>
                          <a:uLnTx/>
                          <a:uFillTx/>
                          <a:latin typeface="+mn-lt"/>
                          <a:ea typeface="+mn-ea"/>
                          <a:cs typeface="+mn-cs"/>
                        </a:rPr>
                        <a:t>. </a:t>
                      </a:r>
                      <a:r>
                        <a:rPr kumimoji="0" lang="it-IT" sz="2400" b="0" i="0" u="none" strike="noStrike" kern="1200" cap="none" spc="0" normalizeH="0" baseline="0" noProof="0" dirty="0" err="1">
                          <a:ln>
                            <a:noFill/>
                          </a:ln>
                          <a:solidFill>
                            <a:prstClr val="black"/>
                          </a:solidFill>
                          <a:effectLst/>
                          <a:uLnTx/>
                          <a:uFillTx/>
                          <a:latin typeface="+mn-lt"/>
                          <a:ea typeface="+mn-ea"/>
                          <a:cs typeface="+mn-cs"/>
                        </a:rPr>
                        <a:t>Sch</a:t>
                      </a:r>
                      <a:r>
                        <a:rPr kumimoji="0" lang="it-IT" sz="2400" b="0" i="0" u="none" strike="noStrike" kern="1200" cap="none" spc="0" normalizeH="0" baseline="0" noProof="0" dirty="0">
                          <a:ln>
                            <a:noFill/>
                          </a:ln>
                          <a:solidFill>
                            <a:prstClr val="black"/>
                          </a:solidFill>
                          <a:effectLst/>
                          <a:uLnTx/>
                          <a:uFillTx/>
                          <a:latin typeface="+mn-lt"/>
                          <a:ea typeface="+mn-ea"/>
                          <a:cs typeface="+mn-cs"/>
                        </a:rPr>
                        <a:t>: 89 – 23%</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Graduation</a:t>
                      </a:r>
                      <a:r>
                        <a:rPr kumimoji="0" lang="it-IT" sz="2400" b="0" i="0" u="none" strike="noStrike" kern="1200" cap="none" spc="0" normalizeH="0" baseline="0" noProof="0" dirty="0">
                          <a:ln>
                            <a:noFill/>
                          </a:ln>
                          <a:solidFill>
                            <a:prstClr val="black"/>
                          </a:solidFill>
                          <a:effectLst/>
                          <a:uLnTx/>
                          <a:uFillTx/>
                          <a:latin typeface="+mn-lt"/>
                          <a:ea typeface="+mn-ea"/>
                          <a:cs typeface="+mn-cs"/>
                        </a:rPr>
                        <a:t>: 54 – 14%</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Nd:</a:t>
                      </a:r>
                    </a:p>
                  </a:txBody>
                  <a:tcPr/>
                </a:tc>
                <a:extLst>
                  <a:ext uri="{0D108BD9-81ED-4DB2-BD59-A6C34878D82A}">
                    <a16:rowId xmlns:a16="http://schemas.microsoft.com/office/drawing/2014/main" val="10002"/>
                  </a:ext>
                </a:extLst>
              </a:tr>
              <a:tr h="1363714">
                <a:tc>
                  <a:txBody>
                    <a:bodyPr/>
                    <a:lstStyle/>
                    <a:p>
                      <a:r>
                        <a:rPr lang="it-IT" sz="2400" dirty="0" err="1"/>
                        <a:t>Profession</a:t>
                      </a:r>
                      <a:endParaRPr lang="it-IT" sz="2400" dirty="0"/>
                    </a:p>
                  </a:txBody>
                  <a:tcPr/>
                </a:tc>
                <a:tc>
                  <a:txBody>
                    <a:bodyPr/>
                    <a:lstStyle/>
                    <a:p>
                      <a:r>
                        <a:rPr lang="it-IT" sz="2400" dirty="0" err="1"/>
                        <a:t>Retired</a:t>
                      </a:r>
                      <a:r>
                        <a:rPr lang="it-IT" sz="2400" dirty="0"/>
                        <a:t>: 200 – 85%</a:t>
                      </a:r>
                    </a:p>
                    <a:p>
                      <a:r>
                        <a:rPr lang="it-IT" sz="2400" dirty="0" err="1"/>
                        <a:t>Housewife</a:t>
                      </a:r>
                      <a:r>
                        <a:rPr lang="it-IT" sz="2400" dirty="0"/>
                        <a:t>: 9 – 4%</a:t>
                      </a:r>
                    </a:p>
                    <a:p>
                      <a:r>
                        <a:rPr lang="it-IT" sz="2400" dirty="0" err="1"/>
                        <a:t>Employed</a:t>
                      </a:r>
                      <a:r>
                        <a:rPr lang="it-IT" sz="2400" dirty="0"/>
                        <a:t>: 23 – 10%</a:t>
                      </a:r>
                    </a:p>
                    <a:p>
                      <a:r>
                        <a:rPr lang="it-IT" sz="2400" dirty="0"/>
                        <a:t>Nd: 2 – 1%</a:t>
                      </a:r>
                    </a:p>
                  </a:txBody>
                  <a:tcPr/>
                </a:tc>
                <a:tc>
                  <a:txBody>
                    <a:bodyPr/>
                    <a:lstStyle/>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Retired</a:t>
                      </a:r>
                      <a:r>
                        <a:rPr kumimoji="0" lang="it-IT" sz="2400" b="0" i="0" u="none" strike="noStrike" kern="1200" cap="none" spc="0" normalizeH="0" baseline="0" noProof="0" dirty="0">
                          <a:ln>
                            <a:noFill/>
                          </a:ln>
                          <a:solidFill>
                            <a:prstClr val="black"/>
                          </a:solidFill>
                          <a:effectLst/>
                          <a:uLnTx/>
                          <a:uFillTx/>
                          <a:latin typeface="+mn-lt"/>
                          <a:ea typeface="+mn-ea"/>
                          <a:cs typeface="+mn-cs"/>
                        </a:rPr>
                        <a:t>: 325 – 85%</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Housewife</a:t>
                      </a:r>
                      <a:r>
                        <a:rPr kumimoji="0" lang="it-IT" sz="2400" b="0" i="0" u="none" strike="noStrike" kern="1200" cap="none" spc="0" normalizeH="0" baseline="0" noProof="0" dirty="0">
                          <a:ln>
                            <a:noFill/>
                          </a:ln>
                          <a:solidFill>
                            <a:prstClr val="black"/>
                          </a:solidFill>
                          <a:effectLst/>
                          <a:uLnTx/>
                          <a:uFillTx/>
                          <a:latin typeface="+mn-lt"/>
                          <a:ea typeface="+mn-ea"/>
                          <a:cs typeface="+mn-cs"/>
                        </a:rPr>
                        <a:t>: 21 – 6%</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err="1">
                          <a:ln>
                            <a:noFill/>
                          </a:ln>
                          <a:solidFill>
                            <a:prstClr val="black"/>
                          </a:solidFill>
                          <a:effectLst/>
                          <a:uLnTx/>
                          <a:uFillTx/>
                          <a:latin typeface="+mn-lt"/>
                          <a:ea typeface="+mn-ea"/>
                          <a:cs typeface="+mn-cs"/>
                        </a:rPr>
                        <a:t>Employed</a:t>
                      </a:r>
                      <a:r>
                        <a:rPr kumimoji="0" lang="it-IT" sz="2400" b="0" i="0" u="none" strike="noStrike" kern="1200" cap="none" spc="0" normalizeH="0" baseline="0" noProof="0" dirty="0">
                          <a:ln>
                            <a:noFill/>
                          </a:ln>
                          <a:solidFill>
                            <a:prstClr val="black"/>
                          </a:solidFill>
                          <a:effectLst/>
                          <a:uLnTx/>
                          <a:uFillTx/>
                          <a:latin typeface="+mn-lt"/>
                          <a:ea typeface="+mn-ea"/>
                          <a:cs typeface="+mn-cs"/>
                        </a:rPr>
                        <a:t>: 32 – 8,5%</a:t>
                      </a:r>
                    </a:p>
                    <a:p>
                      <a:pPr marL="0" marR="0" lvl="0" indent="0" algn="l" defTabSz="3497580" rtl="0" eaLnBrk="1" fontAlgn="auto" latinLnBrk="0" hangingPunct="1">
                        <a:lnSpc>
                          <a:spcPct val="100000"/>
                        </a:lnSpc>
                        <a:spcBef>
                          <a:spcPts val="0"/>
                        </a:spcBef>
                        <a:spcAft>
                          <a:spcPts val="0"/>
                        </a:spcAft>
                        <a:buClrTx/>
                        <a:buSzTx/>
                        <a:buFontTx/>
                        <a:buNone/>
                        <a:tabLst/>
                        <a:defRPr/>
                      </a:pPr>
                      <a:r>
                        <a:rPr kumimoji="0" lang="it-IT" sz="2400" b="0" i="0" u="none" strike="noStrike" kern="1200" cap="none" spc="0" normalizeH="0" baseline="0" noProof="0" dirty="0">
                          <a:ln>
                            <a:noFill/>
                          </a:ln>
                          <a:solidFill>
                            <a:prstClr val="black"/>
                          </a:solidFill>
                          <a:effectLst/>
                          <a:uLnTx/>
                          <a:uFillTx/>
                          <a:latin typeface="+mn-lt"/>
                          <a:ea typeface="+mn-ea"/>
                          <a:cs typeface="+mn-cs"/>
                        </a:rPr>
                        <a:t>Nd: 3 – 0,5%</a:t>
                      </a:r>
                    </a:p>
                  </a:txBody>
                  <a:tcPr/>
                </a:tc>
                <a:extLst>
                  <a:ext uri="{0D108BD9-81ED-4DB2-BD59-A6C34878D82A}">
                    <a16:rowId xmlns:a16="http://schemas.microsoft.com/office/drawing/2014/main" val="10003"/>
                  </a:ext>
                </a:extLst>
              </a:tr>
            </a:tbl>
          </a:graphicData>
        </a:graphic>
      </p:graphicFrame>
      <p:graphicFrame>
        <p:nvGraphicFramePr>
          <p:cNvPr id="35" name="Grafico 34"/>
          <p:cNvGraphicFramePr/>
          <p:nvPr>
            <p:extLst>
              <p:ext uri="{D42A27DB-BD31-4B8C-83A1-F6EECF244321}">
                <p14:modId xmlns:p14="http://schemas.microsoft.com/office/powerpoint/2010/main" val="3056224428"/>
              </p:ext>
            </p:extLst>
          </p:nvPr>
        </p:nvGraphicFramePr>
        <p:xfrm>
          <a:off x="15872776" y="7407767"/>
          <a:ext cx="5189787" cy="26125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7" name="Grafico 36"/>
          <p:cNvGraphicFramePr/>
          <p:nvPr>
            <p:extLst>
              <p:ext uri="{D42A27DB-BD31-4B8C-83A1-F6EECF244321}">
                <p14:modId xmlns:p14="http://schemas.microsoft.com/office/powerpoint/2010/main" val="1506582908"/>
              </p:ext>
            </p:extLst>
          </p:nvPr>
        </p:nvGraphicFramePr>
        <p:xfrm>
          <a:off x="16093161" y="9900053"/>
          <a:ext cx="4969401" cy="2612553"/>
        </p:xfrm>
        <a:graphic>
          <a:graphicData uri="http://schemas.openxmlformats.org/drawingml/2006/chart">
            <c:chart xmlns:c="http://schemas.openxmlformats.org/drawingml/2006/chart" xmlns:r="http://schemas.openxmlformats.org/officeDocument/2006/relationships" r:id="rId5"/>
          </a:graphicData>
        </a:graphic>
      </p:graphicFrame>
      <p:sp>
        <p:nvSpPr>
          <p:cNvPr id="38" name="CasellaDiTesto 37"/>
          <p:cNvSpPr txBox="1"/>
          <p:nvPr/>
        </p:nvSpPr>
        <p:spPr>
          <a:xfrm>
            <a:off x="16196579" y="12407115"/>
            <a:ext cx="4969016" cy="1292662"/>
          </a:xfrm>
          <a:prstGeom prst="rect">
            <a:avLst/>
          </a:prstGeom>
          <a:noFill/>
        </p:spPr>
        <p:txBody>
          <a:bodyPr wrap="square" rtlCol="0">
            <a:spAutoFit/>
          </a:bodyPr>
          <a:lstStyle/>
          <a:p>
            <a:pPr algn="just"/>
            <a:r>
              <a:rPr lang="it-IT" sz="2600" dirty="0" err="1"/>
              <a:t>Ant</a:t>
            </a:r>
            <a:r>
              <a:rPr lang="it-IT" sz="2600" dirty="0"/>
              <a:t>: 30%; Post 50%; Mix: 10%</a:t>
            </a:r>
          </a:p>
          <a:p>
            <a:pPr algn="just"/>
            <a:r>
              <a:rPr lang="it-IT" sz="2600" dirty="0" err="1"/>
              <a:t>Med</a:t>
            </a:r>
            <a:r>
              <a:rPr lang="it-IT" sz="2600" dirty="0"/>
              <a:t>: 54%; </a:t>
            </a:r>
            <a:r>
              <a:rPr lang="it-IT" sz="2600" dirty="0" err="1"/>
              <a:t>Lat</a:t>
            </a:r>
            <a:r>
              <a:rPr lang="it-IT" sz="2600" dirty="0"/>
              <a:t>: 19%; Mix: 11%</a:t>
            </a:r>
          </a:p>
          <a:p>
            <a:pPr algn="just"/>
            <a:r>
              <a:rPr lang="it-IT" sz="2600" dirty="0" err="1"/>
              <a:t>Cort</a:t>
            </a:r>
            <a:r>
              <a:rPr lang="it-IT" sz="2600" dirty="0"/>
              <a:t>: 21%; </a:t>
            </a:r>
            <a:r>
              <a:rPr lang="it-IT" sz="2600" dirty="0" err="1"/>
              <a:t>SubCort</a:t>
            </a:r>
            <a:r>
              <a:rPr lang="it-IT" sz="2600" dirty="0"/>
              <a:t>: 52%; Mix: 11% </a:t>
            </a:r>
          </a:p>
        </p:txBody>
      </p:sp>
      <p:sp>
        <p:nvSpPr>
          <p:cNvPr id="39" name="CasellaDiTesto 38"/>
          <p:cNvSpPr txBox="1"/>
          <p:nvPr/>
        </p:nvSpPr>
        <p:spPr>
          <a:xfrm>
            <a:off x="15872776" y="6578111"/>
            <a:ext cx="5292819" cy="954107"/>
          </a:xfrm>
          <a:prstGeom prst="rect">
            <a:avLst/>
          </a:prstGeom>
          <a:noFill/>
        </p:spPr>
        <p:txBody>
          <a:bodyPr wrap="square" rtlCol="0">
            <a:spAutoFit/>
          </a:bodyPr>
          <a:lstStyle/>
          <a:p>
            <a:pPr algn="ctr"/>
            <a:r>
              <a:rPr lang="it-IT" sz="2800" b="1" dirty="0" err="1"/>
              <a:t>Characteristics</a:t>
            </a:r>
            <a:r>
              <a:rPr lang="it-IT" sz="2800" b="1" dirty="0"/>
              <a:t> and </a:t>
            </a:r>
            <a:r>
              <a:rPr lang="it-IT" sz="2800" b="1" dirty="0" err="1"/>
              <a:t>lesion</a:t>
            </a:r>
            <a:r>
              <a:rPr lang="it-IT" sz="2800" b="1" dirty="0"/>
              <a:t> location  in </a:t>
            </a:r>
            <a:r>
              <a:rPr lang="it-IT" sz="2800" b="1" dirty="0" err="1"/>
              <a:t>stroke</a:t>
            </a:r>
            <a:r>
              <a:rPr lang="it-IT" sz="2800" b="1" dirty="0"/>
              <a:t>  </a:t>
            </a:r>
            <a:r>
              <a:rPr lang="it-IT" sz="2800" b="1" dirty="0" err="1"/>
              <a:t>patients</a:t>
            </a:r>
            <a:endParaRPr lang="it-IT" sz="2800" b="1" dirty="0"/>
          </a:p>
        </p:txBody>
      </p:sp>
      <p:sp>
        <p:nvSpPr>
          <p:cNvPr id="40" name="CasellaDiTesto 39"/>
          <p:cNvSpPr txBox="1"/>
          <p:nvPr/>
        </p:nvSpPr>
        <p:spPr>
          <a:xfrm>
            <a:off x="23567315" y="14445935"/>
            <a:ext cx="8383987" cy="3231654"/>
          </a:xfrm>
          <a:prstGeom prst="rect">
            <a:avLst/>
          </a:prstGeom>
          <a:noFill/>
        </p:spPr>
        <p:txBody>
          <a:bodyPr wrap="square" rtlCol="0">
            <a:spAutoFit/>
          </a:bodyPr>
          <a:lstStyle/>
          <a:p>
            <a:pPr algn="ctr"/>
            <a:r>
              <a:rPr lang="en-US" sz="3200" b="1" dirty="0"/>
              <a:t>Results: Correlations and group comparison</a:t>
            </a:r>
          </a:p>
          <a:p>
            <a:pPr algn="ctr"/>
            <a:endParaRPr lang="en-US" sz="800" b="1" dirty="0"/>
          </a:p>
          <a:p>
            <a:pPr marL="514350" indent="-514350" algn="just">
              <a:buAutoNum type="arabicPeriod"/>
            </a:pPr>
            <a:r>
              <a:rPr lang="it-IT" sz="2600" dirty="0"/>
              <a:t>The </a:t>
            </a:r>
            <a:r>
              <a:rPr lang="it-IT" sz="2600" dirty="0" err="1"/>
              <a:t>extent</a:t>
            </a:r>
            <a:r>
              <a:rPr lang="it-IT" sz="2600" dirty="0"/>
              <a:t> of FIM gain </a:t>
            </a:r>
            <a:r>
              <a:rPr lang="it-IT" sz="2600" dirty="0" err="1"/>
              <a:t>is</a:t>
            </a:r>
            <a:r>
              <a:rPr lang="it-IT" sz="2600" dirty="0"/>
              <a:t> </a:t>
            </a:r>
            <a:r>
              <a:rPr lang="it-IT" sz="2600" dirty="0" err="1"/>
              <a:t>correlated</a:t>
            </a:r>
            <a:r>
              <a:rPr lang="it-IT" sz="2600" dirty="0"/>
              <a:t> with </a:t>
            </a:r>
            <a:r>
              <a:rPr lang="it-IT" sz="2600" dirty="0" err="1"/>
              <a:t>depression</a:t>
            </a:r>
            <a:r>
              <a:rPr lang="it-IT" sz="2600" dirty="0"/>
              <a:t> gain (r=.129*) for </a:t>
            </a:r>
            <a:r>
              <a:rPr lang="it-IT" sz="2600" dirty="0" err="1"/>
              <a:t>stroke</a:t>
            </a:r>
            <a:r>
              <a:rPr lang="it-IT" sz="2600" dirty="0"/>
              <a:t> </a:t>
            </a:r>
            <a:r>
              <a:rPr lang="it-IT" sz="2600" dirty="0" err="1"/>
              <a:t>patients</a:t>
            </a:r>
            <a:r>
              <a:rPr lang="it-IT" sz="2600" dirty="0"/>
              <a:t> and </a:t>
            </a:r>
            <a:r>
              <a:rPr lang="it-IT" sz="2600" dirty="0" err="1"/>
              <a:t>anxiety</a:t>
            </a:r>
            <a:r>
              <a:rPr lang="it-IT" sz="2600" dirty="0"/>
              <a:t> gain (r=.085*) for </a:t>
            </a:r>
            <a:r>
              <a:rPr lang="it-IT" sz="2600" dirty="0" err="1"/>
              <a:t>orthopedic</a:t>
            </a:r>
            <a:r>
              <a:rPr lang="it-IT" sz="2600" dirty="0"/>
              <a:t> </a:t>
            </a:r>
            <a:r>
              <a:rPr lang="it-IT" sz="2600" dirty="0" err="1"/>
              <a:t>patients</a:t>
            </a:r>
            <a:r>
              <a:rPr lang="it-IT" sz="2600" dirty="0"/>
              <a:t>. </a:t>
            </a:r>
          </a:p>
          <a:p>
            <a:pPr marL="514350" indent="-514350" algn="just">
              <a:buAutoNum type="arabicPeriod"/>
            </a:pPr>
            <a:endParaRPr lang="it-IT" sz="800" dirty="0"/>
          </a:p>
          <a:p>
            <a:pPr marL="514350" indent="-514350" algn="just">
              <a:buAutoNum type="arabicPeriod"/>
            </a:pPr>
            <a:r>
              <a:rPr lang="it-IT" sz="2600" dirty="0"/>
              <a:t>2. In </a:t>
            </a:r>
            <a:r>
              <a:rPr lang="it-IT" sz="2600" dirty="0" err="1"/>
              <a:t>both</a:t>
            </a:r>
            <a:r>
              <a:rPr lang="it-IT" sz="2600" dirty="0"/>
              <a:t> </a:t>
            </a:r>
            <a:r>
              <a:rPr lang="it-IT" sz="2600" dirty="0" err="1"/>
              <a:t>groups</a:t>
            </a:r>
            <a:r>
              <a:rPr lang="it-IT" sz="2600" dirty="0"/>
              <a:t>, </a:t>
            </a:r>
            <a:r>
              <a:rPr lang="it-IT" sz="2600" dirty="0" err="1"/>
              <a:t>patients</a:t>
            </a:r>
            <a:r>
              <a:rPr lang="it-IT" sz="2600" dirty="0"/>
              <a:t> with </a:t>
            </a:r>
            <a:r>
              <a:rPr lang="it-IT" sz="2600" dirty="0" err="1"/>
              <a:t>psychological</a:t>
            </a:r>
            <a:r>
              <a:rPr lang="it-IT" sz="2600" dirty="0"/>
              <a:t> </a:t>
            </a:r>
            <a:r>
              <a:rPr lang="it-IT" sz="2600" dirty="0" err="1"/>
              <a:t>distress</a:t>
            </a:r>
            <a:r>
              <a:rPr lang="it-IT" sz="2600" dirty="0"/>
              <a:t> show </a:t>
            </a:r>
            <a:r>
              <a:rPr lang="it-IT" sz="2600" dirty="0" err="1"/>
              <a:t>lower</a:t>
            </a:r>
            <a:r>
              <a:rPr lang="it-IT" sz="2600" dirty="0"/>
              <a:t> </a:t>
            </a:r>
            <a:r>
              <a:rPr lang="it-IT" sz="2600" dirty="0" err="1"/>
              <a:t>scores</a:t>
            </a:r>
            <a:r>
              <a:rPr lang="it-IT" sz="2600" dirty="0"/>
              <a:t> in </a:t>
            </a:r>
            <a:r>
              <a:rPr lang="it-IT" sz="2600" dirty="0" err="1"/>
              <a:t>functional</a:t>
            </a:r>
            <a:r>
              <a:rPr lang="it-IT" sz="2600" dirty="0"/>
              <a:t> </a:t>
            </a:r>
            <a:r>
              <a:rPr lang="it-IT" sz="2600" dirty="0" err="1"/>
              <a:t>independence</a:t>
            </a:r>
            <a:r>
              <a:rPr lang="it-IT" sz="2600" dirty="0"/>
              <a:t> </a:t>
            </a:r>
            <a:r>
              <a:rPr lang="it-IT" sz="2600" dirty="0" err="1"/>
              <a:t>scores</a:t>
            </a:r>
            <a:r>
              <a:rPr lang="it-IT" sz="2600" dirty="0"/>
              <a:t> (p≤.05). </a:t>
            </a:r>
          </a:p>
        </p:txBody>
      </p:sp>
      <p:sp>
        <p:nvSpPr>
          <p:cNvPr id="41" name="Rettangolo 40"/>
          <p:cNvSpPr/>
          <p:nvPr/>
        </p:nvSpPr>
        <p:spPr>
          <a:xfrm>
            <a:off x="18002224" y="25686016"/>
            <a:ext cx="14041559" cy="2181280"/>
          </a:xfrm>
          <a:prstGeom prst="rect">
            <a:avLst/>
          </a:prstGeom>
          <a:solidFill>
            <a:schemeClr val="bg1"/>
          </a:solidFill>
          <a:ln w="165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sp>
        <p:nvSpPr>
          <p:cNvPr id="43" name="Rettangolo 42"/>
          <p:cNvSpPr/>
          <p:nvPr/>
        </p:nvSpPr>
        <p:spPr>
          <a:xfrm>
            <a:off x="13321705" y="22826736"/>
            <a:ext cx="18722080" cy="2516665"/>
          </a:xfrm>
          <a:prstGeom prst="rect">
            <a:avLst/>
          </a:prstGeom>
          <a:solidFill>
            <a:schemeClr val="bg1"/>
          </a:solidFill>
          <a:ln w="1651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2600" dirty="0"/>
          </a:p>
        </p:txBody>
      </p:sp>
      <p:sp>
        <p:nvSpPr>
          <p:cNvPr id="44" name="CasellaDiTesto 43"/>
          <p:cNvSpPr txBox="1"/>
          <p:nvPr/>
        </p:nvSpPr>
        <p:spPr>
          <a:xfrm>
            <a:off x="13321705" y="22792406"/>
            <a:ext cx="18722077" cy="2554545"/>
          </a:xfrm>
          <a:prstGeom prst="rect">
            <a:avLst/>
          </a:prstGeom>
          <a:noFill/>
        </p:spPr>
        <p:txBody>
          <a:bodyPr wrap="square" rtlCol="0">
            <a:spAutoFit/>
          </a:bodyPr>
          <a:lstStyle/>
          <a:p>
            <a:pPr algn="just"/>
            <a:r>
              <a:rPr lang="it-IT" sz="3200" b="1" dirty="0" err="1"/>
              <a:t>Integrated</a:t>
            </a:r>
            <a:r>
              <a:rPr lang="it-IT" sz="3200" b="1" dirty="0"/>
              <a:t> </a:t>
            </a:r>
            <a:r>
              <a:rPr lang="it-IT" sz="3200" b="1" dirty="0" err="1"/>
              <a:t>psychological</a:t>
            </a:r>
            <a:r>
              <a:rPr lang="it-IT" sz="3200" b="1" dirty="0"/>
              <a:t> </a:t>
            </a:r>
            <a:r>
              <a:rPr lang="it-IT" sz="3200" b="1" dirty="0" err="1"/>
              <a:t>approach</a:t>
            </a:r>
            <a:r>
              <a:rPr lang="en-US" sz="2800" dirty="0"/>
              <a:t>. </a:t>
            </a:r>
            <a:r>
              <a:rPr lang="en-US" sz="2560" dirty="0"/>
              <a:t>A targeted, personalized and integrated psychological support is provided to patients and caregivers during the rehabilitation process. The patient's psychic distress is considered a manifestation of psychological suffering on which numerous individual and bio-psycho-social factors exert an influence. In fact premorbid personality structure, possible unresolved loss, attachment style, adaptive strategies, hemispheric lesion location, clinical conditions, previous lifestyle, family structures and social network must be considered. An early diagnosis and support for environmental/rehabilitation treatments combined with individual support facilitate the patient’s reorganization of the self through a supportive and interactive relationship in agreement with the rehabilitation team.</a:t>
            </a:r>
            <a:endParaRPr lang="it-IT" sz="2560" dirty="0"/>
          </a:p>
        </p:txBody>
      </p:sp>
      <p:sp>
        <p:nvSpPr>
          <p:cNvPr id="46" name="CasellaDiTesto 45"/>
          <p:cNvSpPr txBox="1"/>
          <p:nvPr/>
        </p:nvSpPr>
        <p:spPr>
          <a:xfrm>
            <a:off x="18135538" y="25819617"/>
            <a:ext cx="13815763" cy="1903663"/>
          </a:xfrm>
          <a:prstGeom prst="rect">
            <a:avLst/>
          </a:prstGeom>
          <a:noFill/>
        </p:spPr>
        <p:txBody>
          <a:bodyPr wrap="square" rtlCol="0">
            <a:spAutoFit/>
          </a:bodyPr>
          <a:lstStyle/>
          <a:p>
            <a:pPr algn="just">
              <a:lnSpc>
                <a:spcPct val="107000"/>
              </a:lnSpc>
              <a:spcAft>
                <a:spcPts val="800"/>
              </a:spcAft>
            </a:pPr>
            <a:r>
              <a:rPr lang="it-IT" sz="3200" b="1" dirty="0">
                <a:ea typeface="Calibri"/>
                <a:cs typeface="Calibri"/>
              </a:rPr>
              <a:t>3). </a:t>
            </a:r>
            <a:r>
              <a:rPr lang="it-IT" sz="2600" dirty="0">
                <a:ea typeface="Calibri"/>
                <a:cs typeface="Calibri"/>
              </a:rPr>
              <a:t>In </a:t>
            </a:r>
            <a:r>
              <a:rPr lang="it-IT" sz="2600" dirty="0" err="1">
                <a:ea typeface="Calibri"/>
                <a:cs typeface="Calibri"/>
              </a:rPr>
              <a:t>rehabilitative</a:t>
            </a:r>
            <a:r>
              <a:rPr lang="it-IT" sz="2600" dirty="0">
                <a:ea typeface="Calibri"/>
                <a:cs typeface="Calibri"/>
              </a:rPr>
              <a:t> </a:t>
            </a:r>
            <a:r>
              <a:rPr lang="it-IT" sz="2600" dirty="0" err="1">
                <a:ea typeface="Calibri"/>
                <a:cs typeface="Calibri"/>
              </a:rPr>
              <a:t>practice</a:t>
            </a:r>
            <a:r>
              <a:rPr lang="it-IT" sz="2600" dirty="0">
                <a:ea typeface="Calibri"/>
                <a:cs typeface="Calibri"/>
              </a:rPr>
              <a:t> </a:t>
            </a:r>
            <a:r>
              <a:rPr lang="it-IT" sz="2600" dirty="0" err="1">
                <a:ea typeface="Calibri"/>
                <a:cs typeface="Calibri"/>
              </a:rPr>
              <a:t>it</a:t>
            </a:r>
            <a:r>
              <a:rPr lang="it-IT" sz="2600" dirty="0">
                <a:ea typeface="Calibri"/>
                <a:cs typeface="Calibri"/>
              </a:rPr>
              <a:t> </a:t>
            </a:r>
            <a:r>
              <a:rPr lang="it-IT" sz="2600" dirty="0" err="1">
                <a:ea typeface="Calibri"/>
                <a:cs typeface="Calibri"/>
              </a:rPr>
              <a:t>is</a:t>
            </a:r>
            <a:r>
              <a:rPr lang="it-IT" sz="2600" dirty="0">
                <a:ea typeface="Calibri"/>
                <a:cs typeface="Calibri"/>
              </a:rPr>
              <a:t> </a:t>
            </a:r>
            <a:r>
              <a:rPr lang="it-IT" sz="2600" dirty="0" err="1">
                <a:ea typeface="Calibri"/>
                <a:cs typeface="Calibri"/>
              </a:rPr>
              <a:t>important</a:t>
            </a:r>
            <a:r>
              <a:rPr lang="it-IT" sz="2600" dirty="0">
                <a:ea typeface="Calibri"/>
                <a:cs typeface="Calibri"/>
              </a:rPr>
              <a:t> to </a:t>
            </a:r>
            <a:r>
              <a:rPr lang="it-IT" sz="2600" dirty="0" err="1">
                <a:ea typeface="Calibri"/>
                <a:cs typeface="Calibri"/>
              </a:rPr>
              <a:t>promptly</a:t>
            </a:r>
            <a:r>
              <a:rPr lang="it-IT" sz="2600" dirty="0">
                <a:ea typeface="Calibri"/>
                <a:cs typeface="Calibri"/>
              </a:rPr>
              <a:t> </a:t>
            </a:r>
            <a:r>
              <a:rPr lang="it-IT" sz="2600" dirty="0" err="1">
                <a:ea typeface="Calibri"/>
                <a:cs typeface="Calibri"/>
              </a:rPr>
              <a:t>diagnose</a:t>
            </a:r>
            <a:r>
              <a:rPr lang="it-IT" sz="2600" dirty="0">
                <a:ea typeface="Calibri"/>
                <a:cs typeface="Calibri"/>
              </a:rPr>
              <a:t> the </a:t>
            </a:r>
            <a:r>
              <a:rPr lang="it-IT" sz="2600" dirty="0" err="1">
                <a:ea typeface="Calibri"/>
                <a:cs typeface="Calibri"/>
              </a:rPr>
              <a:t>patients</a:t>
            </a:r>
            <a:r>
              <a:rPr lang="it-IT" sz="2600" dirty="0">
                <a:ea typeface="Calibri"/>
                <a:cs typeface="Calibri"/>
              </a:rPr>
              <a:t>' </a:t>
            </a:r>
            <a:r>
              <a:rPr lang="it-IT" sz="2600" dirty="0" err="1">
                <a:ea typeface="Calibri"/>
                <a:cs typeface="Calibri"/>
              </a:rPr>
              <a:t>psychological</a:t>
            </a:r>
            <a:r>
              <a:rPr lang="it-IT" sz="2600" dirty="0">
                <a:ea typeface="Calibri"/>
                <a:cs typeface="Calibri"/>
              </a:rPr>
              <a:t> </a:t>
            </a:r>
            <a:r>
              <a:rPr lang="it-IT" sz="2600" dirty="0" err="1">
                <a:ea typeface="Calibri"/>
                <a:cs typeface="Calibri"/>
              </a:rPr>
              <a:t>distress</a:t>
            </a:r>
            <a:r>
              <a:rPr lang="it-IT" sz="2600" dirty="0">
                <a:ea typeface="Calibri"/>
                <a:cs typeface="Calibri"/>
              </a:rPr>
              <a:t>. </a:t>
            </a:r>
            <a:r>
              <a:rPr lang="it-IT" sz="2600" dirty="0" err="1">
                <a:ea typeface="Calibri"/>
                <a:cs typeface="Calibri"/>
              </a:rPr>
              <a:t>It</a:t>
            </a:r>
            <a:r>
              <a:rPr lang="it-IT" sz="2600" dirty="0">
                <a:ea typeface="Calibri"/>
                <a:cs typeface="Calibri"/>
              </a:rPr>
              <a:t> </a:t>
            </a:r>
            <a:r>
              <a:rPr lang="it-IT" sz="2600" dirty="0" err="1">
                <a:ea typeface="Calibri"/>
                <a:cs typeface="Calibri"/>
              </a:rPr>
              <a:t>is</a:t>
            </a:r>
            <a:r>
              <a:rPr lang="it-IT" sz="2600" dirty="0">
                <a:ea typeface="Calibri"/>
                <a:cs typeface="Calibri"/>
              </a:rPr>
              <a:t> </a:t>
            </a:r>
            <a:r>
              <a:rPr lang="it-IT" sz="2600" dirty="0" err="1">
                <a:ea typeface="Calibri"/>
                <a:cs typeface="Calibri"/>
              </a:rPr>
              <a:t>evident</a:t>
            </a:r>
            <a:r>
              <a:rPr lang="it-IT" sz="2600" dirty="0">
                <a:ea typeface="Calibri"/>
                <a:cs typeface="Calibri"/>
              </a:rPr>
              <a:t> the </a:t>
            </a:r>
            <a:r>
              <a:rPr lang="it-IT" sz="2600" dirty="0" err="1">
                <a:ea typeface="Calibri"/>
                <a:cs typeface="Calibri"/>
              </a:rPr>
              <a:t>possible</a:t>
            </a:r>
            <a:r>
              <a:rPr lang="it-IT" sz="2600" dirty="0">
                <a:ea typeface="Calibri"/>
                <a:cs typeface="Calibri"/>
              </a:rPr>
              <a:t> </a:t>
            </a:r>
            <a:r>
              <a:rPr lang="it-IT" sz="2600" dirty="0" err="1">
                <a:ea typeface="Calibri"/>
                <a:cs typeface="Calibri"/>
              </a:rPr>
              <a:t>crucial</a:t>
            </a:r>
            <a:r>
              <a:rPr lang="it-IT" sz="2600" dirty="0">
                <a:ea typeface="Calibri"/>
                <a:cs typeface="Calibri"/>
              </a:rPr>
              <a:t> </a:t>
            </a:r>
            <a:r>
              <a:rPr lang="it-IT" sz="2600" dirty="0" err="1">
                <a:ea typeface="Calibri"/>
                <a:cs typeface="Calibri"/>
              </a:rPr>
              <a:t>role</a:t>
            </a:r>
            <a:r>
              <a:rPr lang="it-IT" sz="2600" dirty="0">
                <a:ea typeface="Calibri"/>
                <a:cs typeface="Calibri"/>
              </a:rPr>
              <a:t> of </a:t>
            </a:r>
            <a:r>
              <a:rPr lang="it-IT" sz="2600" dirty="0" err="1">
                <a:ea typeface="Calibri"/>
                <a:cs typeface="Calibri"/>
              </a:rPr>
              <a:t>anxiety</a:t>
            </a:r>
            <a:r>
              <a:rPr lang="it-IT" sz="2600" dirty="0">
                <a:ea typeface="Calibri"/>
                <a:cs typeface="Calibri"/>
              </a:rPr>
              <a:t> and </a:t>
            </a:r>
            <a:r>
              <a:rPr lang="it-IT" sz="2600" dirty="0" err="1">
                <a:ea typeface="Calibri"/>
                <a:cs typeface="Calibri"/>
              </a:rPr>
              <a:t>depression</a:t>
            </a:r>
            <a:r>
              <a:rPr lang="it-IT" sz="2600" dirty="0">
                <a:ea typeface="Calibri"/>
                <a:cs typeface="Calibri"/>
              </a:rPr>
              <a:t> in </a:t>
            </a:r>
            <a:r>
              <a:rPr lang="it-IT" sz="2600" dirty="0" err="1">
                <a:ea typeface="Calibri"/>
                <a:cs typeface="Calibri"/>
              </a:rPr>
              <a:t>functional</a:t>
            </a:r>
            <a:r>
              <a:rPr lang="it-IT" sz="2600" dirty="0">
                <a:ea typeface="Calibri"/>
                <a:cs typeface="Calibri"/>
              </a:rPr>
              <a:t> </a:t>
            </a:r>
            <a:r>
              <a:rPr lang="it-IT" sz="2600" dirty="0" err="1">
                <a:ea typeface="Calibri"/>
                <a:cs typeface="Calibri"/>
              </a:rPr>
              <a:t>recovery</a:t>
            </a:r>
            <a:r>
              <a:rPr lang="it-IT" sz="2600" dirty="0">
                <a:ea typeface="Calibri"/>
                <a:cs typeface="Calibri"/>
              </a:rPr>
              <a:t>. </a:t>
            </a:r>
            <a:r>
              <a:rPr lang="it-IT" sz="2600" dirty="0" err="1">
                <a:ea typeface="Calibri"/>
                <a:cs typeface="Calibri"/>
              </a:rPr>
              <a:t>Specific</a:t>
            </a:r>
            <a:r>
              <a:rPr lang="it-IT" sz="2600" dirty="0">
                <a:ea typeface="Calibri"/>
                <a:cs typeface="Calibri"/>
              </a:rPr>
              <a:t> </a:t>
            </a:r>
            <a:r>
              <a:rPr lang="it-IT" sz="2600" dirty="0" err="1">
                <a:ea typeface="Calibri"/>
                <a:cs typeface="Calibri"/>
              </a:rPr>
              <a:t>psychological</a:t>
            </a:r>
            <a:r>
              <a:rPr lang="it-IT" sz="2600" dirty="0">
                <a:ea typeface="Calibri"/>
                <a:cs typeface="Calibri"/>
              </a:rPr>
              <a:t> </a:t>
            </a:r>
            <a:r>
              <a:rPr lang="it-IT" sz="2600" dirty="0" err="1">
                <a:ea typeface="Calibri"/>
                <a:cs typeface="Calibri"/>
              </a:rPr>
              <a:t>support</a:t>
            </a:r>
            <a:r>
              <a:rPr lang="it-IT" sz="2600" dirty="0">
                <a:ea typeface="Calibri"/>
                <a:cs typeface="Calibri"/>
              </a:rPr>
              <a:t> to </a:t>
            </a:r>
            <a:r>
              <a:rPr lang="it-IT" sz="2600" dirty="0" err="1">
                <a:ea typeface="Calibri"/>
                <a:cs typeface="Calibri"/>
              </a:rPr>
              <a:t>patients</a:t>
            </a:r>
            <a:r>
              <a:rPr lang="it-IT" sz="2600" dirty="0">
                <a:ea typeface="Calibri"/>
                <a:cs typeface="Calibri"/>
              </a:rPr>
              <a:t> and </a:t>
            </a:r>
            <a:r>
              <a:rPr lang="it-IT" sz="2600" dirty="0" err="1">
                <a:ea typeface="Calibri"/>
                <a:cs typeface="Calibri"/>
              </a:rPr>
              <a:t>their</a:t>
            </a:r>
            <a:r>
              <a:rPr lang="it-IT" sz="2600" dirty="0">
                <a:ea typeface="Calibri"/>
                <a:cs typeface="Calibri"/>
              </a:rPr>
              <a:t> </a:t>
            </a:r>
            <a:r>
              <a:rPr lang="it-IT" sz="2600" dirty="0" err="1">
                <a:ea typeface="Calibri"/>
                <a:cs typeface="Calibri"/>
              </a:rPr>
              <a:t>caregivers</a:t>
            </a:r>
            <a:r>
              <a:rPr lang="it-IT" sz="2600" dirty="0">
                <a:ea typeface="Calibri"/>
                <a:cs typeface="Calibri"/>
              </a:rPr>
              <a:t> </a:t>
            </a:r>
            <a:r>
              <a:rPr lang="en-US" sz="2600" dirty="0">
                <a:ea typeface="Calibri"/>
                <a:cs typeface="Calibri"/>
              </a:rPr>
              <a:t>has to be included </a:t>
            </a:r>
            <a:r>
              <a:rPr lang="it-IT" sz="2600" dirty="0">
                <a:ea typeface="Calibri"/>
                <a:cs typeface="Calibri"/>
              </a:rPr>
              <a:t>in </a:t>
            </a:r>
            <a:r>
              <a:rPr lang="it-IT" sz="2600" dirty="0" err="1">
                <a:ea typeface="Calibri"/>
                <a:cs typeface="Calibri"/>
              </a:rPr>
              <a:t>order</a:t>
            </a:r>
            <a:r>
              <a:rPr lang="it-IT" sz="2600" dirty="0">
                <a:ea typeface="Calibri"/>
                <a:cs typeface="Calibri"/>
              </a:rPr>
              <a:t> to </a:t>
            </a:r>
            <a:r>
              <a:rPr lang="it-IT" sz="2600" dirty="0" err="1">
                <a:ea typeface="Calibri"/>
                <a:cs typeface="Calibri"/>
              </a:rPr>
              <a:t>implement</a:t>
            </a:r>
            <a:r>
              <a:rPr lang="it-IT" sz="2600" dirty="0">
                <a:ea typeface="Calibri"/>
                <a:cs typeface="Calibri"/>
              </a:rPr>
              <a:t> </a:t>
            </a:r>
            <a:r>
              <a:rPr lang="it-IT" sz="2600" dirty="0" err="1">
                <a:ea typeface="Calibri"/>
                <a:cs typeface="Calibri"/>
              </a:rPr>
              <a:t>therapeutic</a:t>
            </a:r>
            <a:r>
              <a:rPr lang="it-IT" sz="2600" dirty="0">
                <a:ea typeface="Calibri"/>
                <a:cs typeface="Calibri"/>
              </a:rPr>
              <a:t> </a:t>
            </a:r>
            <a:r>
              <a:rPr lang="it-IT" sz="2600" dirty="0" err="1">
                <a:ea typeface="Calibri"/>
                <a:cs typeface="Calibri"/>
              </a:rPr>
              <a:t>strategies</a:t>
            </a:r>
            <a:r>
              <a:rPr lang="it-IT" sz="2600" dirty="0">
                <a:ea typeface="Calibri"/>
                <a:cs typeface="Calibri"/>
              </a:rPr>
              <a:t> of </a:t>
            </a:r>
            <a:r>
              <a:rPr lang="it-IT" sz="2600" dirty="0" err="1">
                <a:ea typeface="Calibri"/>
                <a:cs typeface="Calibri"/>
              </a:rPr>
              <a:t>intervention</a:t>
            </a:r>
            <a:r>
              <a:rPr lang="it-IT" sz="2600" dirty="0">
                <a:ea typeface="Calibri"/>
                <a:cs typeface="Calibri"/>
              </a:rPr>
              <a:t> in the </a:t>
            </a:r>
            <a:r>
              <a:rPr lang="it-IT" sz="2600" dirty="0" err="1">
                <a:ea typeface="Calibri"/>
                <a:cs typeface="Calibri"/>
              </a:rPr>
              <a:t>integrated</a:t>
            </a:r>
            <a:r>
              <a:rPr lang="it-IT" sz="2600" dirty="0">
                <a:ea typeface="Calibri"/>
                <a:cs typeface="Calibri"/>
              </a:rPr>
              <a:t> </a:t>
            </a:r>
            <a:r>
              <a:rPr lang="it-IT" sz="2600" dirty="0" err="1">
                <a:ea typeface="Calibri"/>
                <a:cs typeface="Calibri"/>
              </a:rPr>
              <a:t>psychosomatic</a:t>
            </a:r>
            <a:r>
              <a:rPr lang="it-IT" sz="2600" dirty="0">
                <a:ea typeface="Calibri"/>
                <a:cs typeface="Calibri"/>
              </a:rPr>
              <a:t> </a:t>
            </a:r>
            <a:r>
              <a:rPr lang="it-IT" sz="2600" dirty="0" err="1">
                <a:ea typeface="Calibri"/>
                <a:cs typeface="Calibri"/>
              </a:rPr>
              <a:t>rehabilitation</a:t>
            </a:r>
            <a:r>
              <a:rPr lang="it-IT" sz="2600" dirty="0">
                <a:ea typeface="Calibri"/>
                <a:cs typeface="Calibri"/>
              </a:rPr>
              <a:t> </a:t>
            </a:r>
            <a:r>
              <a:rPr lang="it-IT" sz="2600" dirty="0" err="1">
                <a:ea typeface="Calibri"/>
                <a:cs typeface="Calibri"/>
              </a:rPr>
              <a:t>approach</a:t>
            </a:r>
            <a:r>
              <a:rPr lang="it-IT" sz="2600" dirty="0">
                <a:ea typeface="Calibri"/>
                <a:cs typeface="Calibri"/>
              </a:rPr>
              <a:t>. </a:t>
            </a:r>
            <a:endParaRPr lang="it-IT" sz="2600" dirty="0">
              <a:ea typeface="Calibri"/>
              <a:cs typeface="Times New Roman"/>
            </a:endParaRPr>
          </a:p>
        </p:txBody>
      </p:sp>
      <p:sp>
        <p:nvSpPr>
          <p:cNvPr id="2" name="CasellaDiTesto 1"/>
          <p:cNvSpPr txBox="1"/>
          <p:nvPr/>
        </p:nvSpPr>
        <p:spPr>
          <a:xfrm>
            <a:off x="33339929" y="11935525"/>
            <a:ext cx="3528392" cy="1154162"/>
          </a:xfrm>
          <a:prstGeom prst="rect">
            <a:avLst/>
          </a:prstGeom>
          <a:noFill/>
        </p:spPr>
        <p:txBody>
          <a:bodyPr wrap="square" rtlCol="0">
            <a:spAutoFit/>
          </a:bodyPr>
          <a:lstStyle/>
          <a:p>
            <a:endParaRPr lang="it-IT" dirty="0"/>
          </a:p>
        </p:txBody>
      </p:sp>
      <p:sp>
        <p:nvSpPr>
          <p:cNvPr id="3" name="CasellaDiTesto 2"/>
          <p:cNvSpPr txBox="1"/>
          <p:nvPr/>
        </p:nvSpPr>
        <p:spPr>
          <a:xfrm>
            <a:off x="22610740" y="3168552"/>
            <a:ext cx="9505053" cy="2839239"/>
          </a:xfrm>
          <a:prstGeom prst="rect">
            <a:avLst/>
          </a:prstGeom>
          <a:noFill/>
        </p:spPr>
        <p:txBody>
          <a:bodyPr wrap="square" rtlCol="0">
            <a:spAutoFit/>
          </a:bodyPr>
          <a:lstStyle/>
          <a:p>
            <a:r>
              <a:rPr lang="en-GB" sz="2550" dirty="0">
                <a:solidFill>
                  <a:srgbClr val="000000"/>
                </a:solidFill>
                <a:ea typeface="Times New Roman"/>
                <a:cs typeface="+mj-cs"/>
              </a:rPr>
              <a:t>1. The extent of psychological distress in stroke patients during intensive rehabilitation</a:t>
            </a:r>
          </a:p>
          <a:p>
            <a:r>
              <a:rPr lang="en-GB" sz="2550" dirty="0">
                <a:solidFill>
                  <a:srgbClr val="000000"/>
                </a:solidFill>
                <a:ea typeface="Times New Roman"/>
                <a:cs typeface="+mj-cs"/>
              </a:rPr>
              <a:t>2.  Whether there is a link between degree of psychological distress and functional independence in stroke patients;</a:t>
            </a:r>
          </a:p>
          <a:p>
            <a:r>
              <a:rPr lang="en-GB" sz="2550" dirty="0">
                <a:solidFill>
                  <a:srgbClr val="000000"/>
                </a:solidFill>
                <a:ea typeface="Times New Roman"/>
                <a:cs typeface="+mj-cs"/>
              </a:rPr>
              <a:t>3. Whether there is a correlation between the extent of the functional independence gain and psychological distress gain after rehabilitation including psychological support to patients and their caregivers.</a:t>
            </a:r>
            <a:endParaRPr lang="it-IT" sz="2550" dirty="0"/>
          </a:p>
        </p:txBody>
      </p:sp>
      <p:sp>
        <p:nvSpPr>
          <p:cNvPr id="47" name="CasellaDiTesto 46"/>
          <p:cNvSpPr txBox="1"/>
          <p:nvPr/>
        </p:nvSpPr>
        <p:spPr>
          <a:xfrm>
            <a:off x="432273" y="3076804"/>
            <a:ext cx="19674482" cy="2985433"/>
          </a:xfrm>
          <a:prstGeom prst="rect">
            <a:avLst/>
          </a:prstGeom>
          <a:noFill/>
        </p:spPr>
        <p:txBody>
          <a:bodyPr wrap="square" rtlCol="0">
            <a:spAutoFit/>
          </a:bodyPr>
          <a:lstStyle/>
          <a:p>
            <a:pPr algn="just"/>
            <a:r>
              <a:rPr lang="en-US" sz="3200" b="1" dirty="0"/>
              <a:t>Introduction</a:t>
            </a:r>
            <a:r>
              <a:rPr lang="en-US" sz="2600" b="1" dirty="0"/>
              <a:t>. </a:t>
            </a:r>
            <a:r>
              <a:rPr lang="en-US" sz="2600" dirty="0"/>
              <a:t>Stroke is a common, serious, and disabling global health-care problem, and rehabilitation is a major part of patient care(Langhorne et al., 2011). Stroke survivors often show depression, anxiety, fatigue and apathy (Hackett et al., 2014), along with neurological disorders and functional/behavioral deficits (</a:t>
            </a:r>
            <a:r>
              <a:rPr lang="en-US" sz="2600" dirty="0" err="1"/>
              <a:t>Corbetta</a:t>
            </a:r>
            <a:r>
              <a:rPr lang="en-US" sz="2600" dirty="0"/>
              <a:t> et al.,2015) that often hamper the recovery of the rehabilitation process. Post-Stroke Depression (PSD) is one of the most frequent </a:t>
            </a:r>
            <a:r>
              <a:rPr lang="en-US" sz="2600" dirty="0" err="1"/>
              <a:t>neuro</a:t>
            </a:r>
            <a:r>
              <a:rPr lang="en-US" sz="2600" dirty="0"/>
              <a:t>-psychiatric consequences on a clinical level , in particular the prevalence of depressive disorder and depressive symptoms in the acute phase after stroke ranges widely from 5% to 54% (</a:t>
            </a:r>
            <a:r>
              <a:rPr lang="en-US" sz="2600" dirty="0" err="1"/>
              <a:t>Kouwenhoven</a:t>
            </a:r>
            <a:r>
              <a:rPr lang="en-US" sz="2600" dirty="0"/>
              <a:t> et al., 2011). The research (</a:t>
            </a:r>
            <a:r>
              <a:rPr lang="en-US" sz="2600" dirty="0" err="1"/>
              <a:t>Farinelli</a:t>
            </a:r>
            <a:r>
              <a:rPr lang="en-US" sz="2600" dirty="0"/>
              <a:t> et al., 2006, 2013, 2015) highlights the importance of a timely diagnosis and treatment of psychological distress including PSD in order to support the patient’s participation in the overall recovery project and the positive outcome of the rehabilitation process.</a:t>
            </a:r>
            <a:endParaRPr lang="it-IT" sz="2600" dirty="0"/>
          </a:p>
        </p:txBody>
      </p:sp>
      <p:sp>
        <p:nvSpPr>
          <p:cNvPr id="48" name="CasellaDiTesto 47"/>
          <p:cNvSpPr txBox="1"/>
          <p:nvPr/>
        </p:nvSpPr>
        <p:spPr>
          <a:xfrm>
            <a:off x="3024049" y="2237766"/>
            <a:ext cx="24339217" cy="646331"/>
          </a:xfrm>
          <a:prstGeom prst="rect">
            <a:avLst/>
          </a:prstGeom>
          <a:noFill/>
        </p:spPr>
        <p:txBody>
          <a:bodyPr wrap="square" rtlCol="0">
            <a:spAutoFit/>
          </a:bodyPr>
          <a:lstStyle/>
          <a:p>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a </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“Colibrì hospital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consortium</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Villa Bellombra Hospital,</a:t>
            </a:r>
            <a:r>
              <a:rPr lang="it-IT" sz="1800" i="1" dirty="0">
                <a:solidFill>
                  <a:schemeClr val="accent3">
                    <a:lumMod val="20000"/>
                    <a:lumOff val="80000"/>
                  </a:schemeClr>
                </a:solidFill>
                <a:effectLst>
                  <a:outerShdw blurRad="38100" dist="38100" dir="2700000" algn="tl">
                    <a:srgbClr val="000000">
                      <a:alpha val="43137"/>
                    </a:srgbClr>
                  </a:outerShdw>
                </a:effectLst>
                <a:ea typeface="Times New Roman"/>
                <a:cs typeface="+mj-cs"/>
              </a:rPr>
              <a:t> </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Bologna,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Italy</a:t>
            </a:r>
            <a:r>
              <a:rPr lang="it-IT" sz="1800" dirty="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rPr>
              <a:t>;        </a:t>
            </a:r>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b </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“Colibrì hospital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consortium</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Bologna,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Italy</a:t>
            </a:r>
            <a:r>
              <a:rPr lang="it-IT" sz="1800" dirty="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rPr>
              <a:t>;             </a:t>
            </a:r>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c</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“Colibrì hospital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consortium</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Santa Viola Hospital, Bologna,           </a:t>
            </a:r>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d </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Neuroradiology</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Op.Un</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Bellaria Hospital, Bologna,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Italy</a:t>
            </a:r>
            <a:r>
              <a:rPr lang="it-IT" sz="1800" dirty="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rPr>
              <a:t>;    </a:t>
            </a:r>
            <a:endParaRPr lang="it-IT" sz="1800" dirty="0" smtClean="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endParaRPr>
          </a:p>
          <a:p>
            <a:r>
              <a:rPr lang="it-IT" sz="1800" baseline="30000" dirty="0" smtClean="0">
                <a:solidFill>
                  <a:schemeClr val="accent3">
                    <a:lumMod val="20000"/>
                    <a:lumOff val="80000"/>
                  </a:schemeClr>
                </a:solidFill>
                <a:effectLst>
                  <a:outerShdw blurRad="38100" dist="38100" dir="2700000" algn="tl">
                    <a:srgbClr val="000000">
                      <a:alpha val="43137"/>
                    </a:srgbClr>
                  </a:outerShdw>
                </a:effectLst>
                <a:ea typeface="Times New Roman"/>
                <a:cs typeface="+mj-cs"/>
              </a:rPr>
              <a:t>e </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Department</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of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Psychology</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University</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of Bologna, Bologna,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Italy</a:t>
            </a:r>
            <a:r>
              <a:rPr lang="it-IT" sz="1800" dirty="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rPr>
              <a:t>;             </a:t>
            </a:r>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f</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International College of Psychosomatic Medicine;</a:t>
            </a:r>
            <a:r>
              <a:rPr lang="it-IT" sz="1800" dirty="0">
                <a:solidFill>
                  <a:schemeClr val="accent3">
                    <a:lumMod val="20000"/>
                    <a:lumOff val="80000"/>
                  </a:schemeClr>
                </a:solidFill>
                <a:effectLst>
                  <a:outerShdw blurRad="38100" dist="38100" dir="2700000" algn="tl">
                    <a:srgbClr val="000000">
                      <a:alpha val="43137"/>
                    </a:srgbClr>
                  </a:outerShdw>
                </a:effectLst>
                <a:latin typeface="Times New Roman"/>
                <a:ea typeface="Times New Roman"/>
                <a:cs typeface="+mj-cs"/>
              </a:rPr>
              <a:t>     </a:t>
            </a:r>
            <a:r>
              <a:rPr lang="it-IT" sz="1800" baseline="300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g</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Italian</a:t>
            </a:r>
            <a:r>
              <a:rPr lang="it-IT" sz="1800" dirty="0">
                <a:solidFill>
                  <a:schemeClr val="accent3">
                    <a:lumMod val="20000"/>
                    <a:lumOff val="80000"/>
                  </a:schemeClr>
                </a:solidFill>
                <a:effectLst>
                  <a:outerShdw blurRad="38100" dist="38100" dir="2700000" algn="tl">
                    <a:srgbClr val="000000">
                      <a:alpha val="43137"/>
                    </a:srgbClr>
                  </a:outerShdw>
                </a:effectLst>
                <a:ea typeface="Times New Roman"/>
                <a:cs typeface="+mj-cs"/>
              </a:rPr>
              <a:t> Society of Psychosomatic Medicine (SIMP), Bologna, </a:t>
            </a:r>
            <a:r>
              <a:rPr lang="it-IT" sz="1800" dirty="0" err="1">
                <a:solidFill>
                  <a:schemeClr val="accent3">
                    <a:lumMod val="20000"/>
                    <a:lumOff val="80000"/>
                  </a:schemeClr>
                </a:solidFill>
                <a:effectLst>
                  <a:outerShdw blurRad="38100" dist="38100" dir="2700000" algn="tl">
                    <a:srgbClr val="000000">
                      <a:alpha val="43137"/>
                    </a:srgbClr>
                  </a:outerShdw>
                </a:effectLst>
                <a:ea typeface="Times New Roman"/>
                <a:cs typeface="+mj-cs"/>
              </a:rPr>
              <a:t>Italy</a:t>
            </a:r>
            <a:endParaRPr lang="it-IT" sz="1800" b="1" i="1" dirty="0">
              <a:solidFill>
                <a:schemeClr val="accent3">
                  <a:lumMod val="20000"/>
                  <a:lumOff val="80000"/>
                </a:schemeClr>
              </a:solidFill>
              <a:effectLst>
                <a:outerShdw blurRad="38100" dist="38100" dir="2700000" algn="tl">
                  <a:srgbClr val="000000">
                    <a:alpha val="43137"/>
                  </a:srgbClr>
                </a:outerShdw>
              </a:effectLst>
            </a:endParaRPr>
          </a:p>
        </p:txBody>
      </p:sp>
      <p:sp>
        <p:nvSpPr>
          <p:cNvPr id="5" name="CasellaDiTesto 4"/>
          <p:cNvSpPr txBox="1"/>
          <p:nvPr/>
        </p:nvSpPr>
        <p:spPr>
          <a:xfrm>
            <a:off x="20954553" y="3761176"/>
            <a:ext cx="1656185" cy="1762021"/>
          </a:xfrm>
          <a:prstGeom prst="rect">
            <a:avLst/>
          </a:prstGeom>
          <a:noFill/>
        </p:spPr>
        <p:txBody>
          <a:bodyPr wrap="square" rtlCol="0">
            <a:spAutoFit/>
          </a:bodyPr>
          <a:lstStyle/>
          <a:p>
            <a:pPr lvl="0"/>
            <a:r>
              <a:rPr lang="en-GB" sz="2400" dirty="0">
                <a:solidFill>
                  <a:srgbClr val="000000"/>
                </a:solidFill>
                <a:ea typeface="Times New Roman"/>
              </a:rPr>
              <a:t> </a:t>
            </a:r>
            <a:r>
              <a:rPr lang="en-GB" sz="3200" b="1" dirty="0">
                <a:solidFill>
                  <a:srgbClr val="000000"/>
                </a:solidFill>
                <a:ea typeface="Times New Roman"/>
              </a:rPr>
              <a:t>The aim</a:t>
            </a:r>
          </a:p>
          <a:p>
            <a:pPr lvl="0" algn="ctr"/>
            <a:r>
              <a:rPr lang="en-GB" sz="2550" dirty="0">
                <a:solidFill>
                  <a:srgbClr val="000000"/>
                </a:solidFill>
                <a:ea typeface="Times New Roman"/>
              </a:rPr>
              <a:t>of this         study is to ascertain:</a:t>
            </a:r>
          </a:p>
        </p:txBody>
      </p:sp>
      <p:sp>
        <p:nvSpPr>
          <p:cNvPr id="50" name="CasellaDiTesto 49"/>
          <p:cNvSpPr txBox="1"/>
          <p:nvPr/>
        </p:nvSpPr>
        <p:spPr>
          <a:xfrm>
            <a:off x="412101" y="25754090"/>
            <a:ext cx="9289032" cy="2185214"/>
          </a:xfrm>
          <a:prstGeom prst="rect">
            <a:avLst/>
          </a:prstGeom>
          <a:noFill/>
        </p:spPr>
        <p:txBody>
          <a:bodyPr wrap="square" rtlCol="0">
            <a:spAutoFit/>
          </a:bodyPr>
          <a:lstStyle/>
          <a:p>
            <a:pPr lvl="0" algn="just" defTabSz="914400" fontAlgn="base">
              <a:spcBef>
                <a:spcPct val="50000"/>
              </a:spcBef>
              <a:spcAft>
                <a:spcPct val="0"/>
              </a:spcAft>
            </a:pPr>
            <a:r>
              <a:rPr lang="en-GB" sz="3200" b="1" dirty="0">
                <a:solidFill>
                  <a:srgbClr val="000000"/>
                </a:solidFill>
              </a:rPr>
              <a:t>Conclusions. 1). </a:t>
            </a:r>
            <a:r>
              <a:rPr lang="en-GB" sz="2600" dirty="0">
                <a:solidFill>
                  <a:srgbClr val="000000"/>
                </a:solidFill>
              </a:rPr>
              <a:t>On admission, anxiety was found in 36% of the stroke patients and in 24,9% of the orthopaedic patients, while depression was found in 56,5% of the former group and in 38% of the latter group. Both groups showed a statistically significant reduction in symptoms before discharge. </a:t>
            </a:r>
          </a:p>
        </p:txBody>
      </p:sp>
      <p:graphicFrame>
        <p:nvGraphicFramePr>
          <p:cNvPr id="52" name="Grafico 51"/>
          <p:cNvGraphicFramePr/>
          <p:nvPr>
            <p:extLst>
              <p:ext uri="{D42A27DB-BD31-4B8C-83A1-F6EECF244321}">
                <p14:modId xmlns:p14="http://schemas.microsoft.com/office/powerpoint/2010/main" val="2341632278"/>
              </p:ext>
            </p:extLst>
          </p:nvPr>
        </p:nvGraphicFramePr>
        <p:xfrm>
          <a:off x="23474834" y="17698120"/>
          <a:ext cx="4297784" cy="197917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3" name="Grafico 52"/>
          <p:cNvGraphicFramePr/>
          <p:nvPr>
            <p:extLst>
              <p:ext uri="{D42A27DB-BD31-4B8C-83A1-F6EECF244321}">
                <p14:modId xmlns:p14="http://schemas.microsoft.com/office/powerpoint/2010/main" val="2172570461"/>
              </p:ext>
            </p:extLst>
          </p:nvPr>
        </p:nvGraphicFramePr>
        <p:xfrm>
          <a:off x="27772618" y="17683344"/>
          <a:ext cx="4105954" cy="2127605"/>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54" name="Grafico 53"/>
          <p:cNvGraphicFramePr/>
          <p:nvPr>
            <p:extLst>
              <p:ext uri="{D42A27DB-BD31-4B8C-83A1-F6EECF244321}">
                <p14:modId xmlns:p14="http://schemas.microsoft.com/office/powerpoint/2010/main" val="2126814001"/>
              </p:ext>
            </p:extLst>
          </p:nvPr>
        </p:nvGraphicFramePr>
        <p:xfrm>
          <a:off x="27694599" y="19861897"/>
          <a:ext cx="4384322" cy="231676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55" name="Grafico 54"/>
          <p:cNvGraphicFramePr/>
          <p:nvPr>
            <p:extLst>
              <p:ext uri="{D42A27DB-BD31-4B8C-83A1-F6EECF244321}">
                <p14:modId xmlns:p14="http://schemas.microsoft.com/office/powerpoint/2010/main" val="1695106407"/>
              </p:ext>
            </p:extLst>
          </p:nvPr>
        </p:nvGraphicFramePr>
        <p:xfrm>
          <a:off x="23479035" y="19810948"/>
          <a:ext cx="4608513" cy="2388368"/>
        </p:xfrm>
        <a:graphic>
          <a:graphicData uri="http://schemas.openxmlformats.org/drawingml/2006/chart">
            <c:chart xmlns:c="http://schemas.openxmlformats.org/drawingml/2006/chart" xmlns:r="http://schemas.openxmlformats.org/officeDocument/2006/relationships" r:id="rId9"/>
          </a:graphicData>
        </a:graphic>
      </p:graphicFrame>
      <p:sp>
        <p:nvSpPr>
          <p:cNvPr id="56" name="Text Box 53"/>
          <p:cNvSpPr txBox="1">
            <a:spLocks noChangeArrowheads="1"/>
          </p:cNvSpPr>
          <p:nvPr/>
        </p:nvSpPr>
        <p:spPr bwMode="auto">
          <a:xfrm>
            <a:off x="689320" y="10909367"/>
            <a:ext cx="6583714" cy="28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defTabSz="4525963">
              <a:defRPr>
                <a:solidFill>
                  <a:schemeClr val="tx1"/>
                </a:solidFill>
                <a:latin typeface="Arial" pitchFamily="34" charset="0"/>
              </a:defRPr>
            </a:lvl1pPr>
            <a:lvl2pPr defTabSz="4525963">
              <a:defRPr>
                <a:solidFill>
                  <a:schemeClr val="tx1"/>
                </a:solidFill>
                <a:latin typeface="Arial" pitchFamily="34" charset="0"/>
              </a:defRPr>
            </a:lvl2pPr>
            <a:lvl3pPr defTabSz="4525963">
              <a:defRPr>
                <a:solidFill>
                  <a:schemeClr val="tx1"/>
                </a:solidFill>
                <a:latin typeface="Arial" pitchFamily="34" charset="0"/>
              </a:defRPr>
            </a:lvl3pPr>
            <a:lvl4pPr defTabSz="4525963">
              <a:defRPr>
                <a:solidFill>
                  <a:schemeClr val="tx1"/>
                </a:solidFill>
                <a:latin typeface="Arial" pitchFamily="34" charset="0"/>
              </a:defRPr>
            </a:lvl4pPr>
            <a:lvl5pPr defTabSz="4525963">
              <a:defRPr>
                <a:solidFill>
                  <a:schemeClr val="tx1"/>
                </a:solidFill>
                <a:latin typeface="Arial" pitchFamily="34" charset="0"/>
              </a:defRPr>
            </a:lvl5pPr>
            <a:lvl6pPr defTabSz="4525963" fontAlgn="base">
              <a:spcBef>
                <a:spcPct val="0"/>
              </a:spcBef>
              <a:spcAft>
                <a:spcPct val="0"/>
              </a:spcAft>
              <a:defRPr>
                <a:solidFill>
                  <a:schemeClr val="tx1"/>
                </a:solidFill>
                <a:latin typeface="Arial" pitchFamily="34" charset="0"/>
              </a:defRPr>
            </a:lvl6pPr>
            <a:lvl7pPr defTabSz="4525963" fontAlgn="base">
              <a:spcBef>
                <a:spcPct val="0"/>
              </a:spcBef>
              <a:spcAft>
                <a:spcPct val="0"/>
              </a:spcAft>
              <a:defRPr>
                <a:solidFill>
                  <a:schemeClr val="tx1"/>
                </a:solidFill>
                <a:latin typeface="Arial" pitchFamily="34" charset="0"/>
              </a:defRPr>
            </a:lvl7pPr>
            <a:lvl8pPr defTabSz="4525963" fontAlgn="base">
              <a:spcBef>
                <a:spcPct val="0"/>
              </a:spcBef>
              <a:spcAft>
                <a:spcPct val="0"/>
              </a:spcAft>
              <a:defRPr>
                <a:solidFill>
                  <a:schemeClr val="tx1"/>
                </a:solidFill>
                <a:latin typeface="Arial" pitchFamily="34" charset="0"/>
              </a:defRPr>
            </a:lvl8pPr>
            <a:lvl9pPr defTabSz="4525963" fontAlgn="base">
              <a:spcBef>
                <a:spcPct val="0"/>
              </a:spcBef>
              <a:spcAft>
                <a:spcPct val="0"/>
              </a:spcAft>
              <a:defRPr>
                <a:solidFill>
                  <a:schemeClr val="tx1"/>
                </a:solidFill>
                <a:latin typeface="Arial" pitchFamily="34" charset="0"/>
              </a:defRPr>
            </a:lvl9pPr>
          </a:lstStyle>
          <a:p>
            <a:pPr>
              <a:spcBef>
                <a:spcPct val="50000"/>
              </a:spcBef>
            </a:pPr>
            <a:r>
              <a:rPr lang="en-US" sz="2600" dirty="0">
                <a:latin typeface="+mn-lt"/>
                <a:cs typeface="Calibri" pitchFamily="34" charset="0"/>
              </a:rPr>
              <a:t>Patients are relatively aged in both Stroke and Orthopedic sub-samples with a prevalence of married and widowed subjects. </a:t>
            </a:r>
          </a:p>
          <a:p>
            <a:pPr>
              <a:spcBef>
                <a:spcPct val="50000"/>
              </a:spcBef>
            </a:pPr>
            <a:r>
              <a:rPr lang="en-US" sz="2600" dirty="0" err="1">
                <a:latin typeface="+mn-lt"/>
                <a:cs typeface="Calibri" pitchFamily="34" charset="0"/>
              </a:rPr>
              <a:t>Scholarization</a:t>
            </a:r>
            <a:r>
              <a:rPr lang="en-US" sz="2600" dirty="0">
                <a:latin typeface="+mn-lt"/>
                <a:cs typeface="Calibri" pitchFamily="34" charset="0"/>
              </a:rPr>
              <a:t> is generally low and compatible with the average age of the subjects. </a:t>
            </a:r>
          </a:p>
          <a:p>
            <a:pPr>
              <a:spcBef>
                <a:spcPct val="50000"/>
              </a:spcBef>
            </a:pPr>
            <a:r>
              <a:rPr lang="en-US" sz="2600" dirty="0">
                <a:latin typeface="+mn-lt"/>
                <a:cs typeface="Calibri" pitchFamily="34" charset="0"/>
              </a:rPr>
              <a:t>Retired subjects largely prevail.</a:t>
            </a:r>
          </a:p>
        </p:txBody>
      </p:sp>
      <p:sp>
        <p:nvSpPr>
          <p:cNvPr id="57" name="CasellaDiTesto 56"/>
          <p:cNvSpPr txBox="1"/>
          <p:nvPr/>
        </p:nvSpPr>
        <p:spPr>
          <a:xfrm>
            <a:off x="9606236" y="18859816"/>
            <a:ext cx="3042748" cy="2492990"/>
          </a:xfrm>
          <a:prstGeom prst="rect">
            <a:avLst/>
          </a:prstGeom>
          <a:noFill/>
        </p:spPr>
        <p:txBody>
          <a:bodyPr wrap="square" rtlCol="0">
            <a:spAutoFit/>
          </a:bodyPr>
          <a:lstStyle/>
          <a:p>
            <a:pPr algn="ctr"/>
            <a:r>
              <a:rPr lang="en-US" sz="2600" b="1" dirty="0">
                <a:solidFill>
                  <a:srgbClr val="C00000"/>
                </a:solidFill>
              </a:rPr>
              <a:t>28% of stroke patients  and 15% of orthopedic patients show symptoms overlapping on admission</a:t>
            </a:r>
            <a:endParaRPr lang="it-IT" sz="2600" b="1" dirty="0">
              <a:solidFill>
                <a:srgbClr val="C00000"/>
              </a:solidFill>
            </a:endParaRPr>
          </a:p>
        </p:txBody>
      </p:sp>
      <p:cxnSp>
        <p:nvCxnSpPr>
          <p:cNvPr id="14" name="Connettore 1 13"/>
          <p:cNvCxnSpPr/>
          <p:nvPr/>
        </p:nvCxnSpPr>
        <p:spPr>
          <a:xfrm>
            <a:off x="27772618" y="17730203"/>
            <a:ext cx="0" cy="4039002"/>
          </a:xfrm>
          <a:prstGeom prst="line">
            <a:avLst/>
          </a:prstGeom>
        </p:spPr>
        <p:style>
          <a:lnRef idx="1">
            <a:schemeClr val="accent1"/>
          </a:lnRef>
          <a:fillRef idx="0">
            <a:schemeClr val="accent1"/>
          </a:fillRef>
          <a:effectRef idx="0">
            <a:schemeClr val="accent1"/>
          </a:effectRef>
          <a:fontRef idx="minor">
            <a:schemeClr val="tx1"/>
          </a:fontRef>
        </p:style>
      </p:cxnSp>
      <p:sp>
        <p:nvSpPr>
          <p:cNvPr id="22" name="CasellaDiTesto 21"/>
          <p:cNvSpPr txBox="1"/>
          <p:nvPr/>
        </p:nvSpPr>
        <p:spPr>
          <a:xfrm>
            <a:off x="27139841" y="17206983"/>
            <a:ext cx="1454953" cy="523220"/>
          </a:xfrm>
          <a:prstGeom prst="rect">
            <a:avLst/>
          </a:prstGeom>
          <a:noFill/>
        </p:spPr>
        <p:txBody>
          <a:bodyPr wrap="square" rtlCol="0">
            <a:spAutoFit/>
          </a:bodyPr>
          <a:lstStyle/>
          <a:p>
            <a:r>
              <a:rPr lang="it-IT" sz="2800" b="1" dirty="0"/>
              <a:t>STROKE</a:t>
            </a:r>
          </a:p>
        </p:txBody>
      </p:sp>
      <p:sp>
        <p:nvSpPr>
          <p:cNvPr id="58" name="CasellaDiTesto 57"/>
          <p:cNvSpPr txBox="1"/>
          <p:nvPr/>
        </p:nvSpPr>
        <p:spPr>
          <a:xfrm>
            <a:off x="27198792" y="21791496"/>
            <a:ext cx="1337049" cy="523220"/>
          </a:xfrm>
          <a:prstGeom prst="rect">
            <a:avLst/>
          </a:prstGeom>
          <a:noFill/>
        </p:spPr>
        <p:txBody>
          <a:bodyPr wrap="square" rtlCol="0">
            <a:spAutoFit/>
          </a:bodyPr>
          <a:lstStyle/>
          <a:p>
            <a:r>
              <a:rPr lang="it-IT" sz="2800" b="1" dirty="0"/>
              <a:t>ORTHO</a:t>
            </a:r>
          </a:p>
        </p:txBody>
      </p:sp>
      <p:sp>
        <p:nvSpPr>
          <p:cNvPr id="59" name="CasellaDiTesto 58"/>
          <p:cNvSpPr txBox="1"/>
          <p:nvPr/>
        </p:nvSpPr>
        <p:spPr>
          <a:xfrm>
            <a:off x="201338" y="28050155"/>
            <a:ext cx="31827537" cy="249189"/>
          </a:xfrm>
          <a:prstGeom prst="rect">
            <a:avLst/>
          </a:prstGeom>
          <a:noFill/>
        </p:spPr>
        <p:txBody>
          <a:bodyPr wrap="square" rtlCol="0">
            <a:spAutoFit/>
          </a:bodyPr>
          <a:lstStyle/>
          <a:p>
            <a:pPr lvl="0" algn="just" defTabSz="914400" fontAlgn="base">
              <a:spcBef>
                <a:spcPct val="50000"/>
              </a:spcBef>
              <a:spcAft>
                <a:spcPct val="0"/>
              </a:spcAft>
            </a:pPr>
            <a:r>
              <a:rPr lang="en-GB" sz="1200" b="1" dirty="0">
                <a:solidFill>
                  <a:srgbClr val="000000"/>
                </a:solidFill>
              </a:rPr>
              <a:t>Bibliography. 1. </a:t>
            </a:r>
            <a:r>
              <a:rPr lang="en-GB" sz="1200" b="1" dirty="0" err="1">
                <a:solidFill>
                  <a:srgbClr val="000000"/>
                </a:solidFill>
              </a:rPr>
              <a:t>Corbetta</a:t>
            </a:r>
            <a:r>
              <a:rPr lang="en-GB" sz="1200" b="1" dirty="0">
                <a:solidFill>
                  <a:srgbClr val="000000"/>
                </a:solidFill>
              </a:rPr>
              <a:t>, M., et al. (2015) </a:t>
            </a:r>
            <a:r>
              <a:rPr lang="en-GB" sz="1200" dirty="0">
                <a:solidFill>
                  <a:srgbClr val="000000"/>
                </a:solidFill>
              </a:rPr>
              <a:t>Common </a:t>
            </a:r>
            <a:r>
              <a:rPr lang="en-GB" sz="1200" dirty="0" err="1">
                <a:solidFill>
                  <a:srgbClr val="000000"/>
                </a:solidFill>
              </a:rPr>
              <a:t>Behavioral</a:t>
            </a:r>
            <a:r>
              <a:rPr lang="en-GB" sz="1200" dirty="0">
                <a:solidFill>
                  <a:srgbClr val="000000"/>
                </a:solidFill>
              </a:rPr>
              <a:t> Clusters and Subcortical Anatomy in Stroke. Neuron, 85(5):927-941; </a:t>
            </a:r>
            <a:r>
              <a:rPr lang="en-GB" sz="1200" b="1" dirty="0">
                <a:solidFill>
                  <a:srgbClr val="000000"/>
                </a:solidFill>
              </a:rPr>
              <a:t>2. </a:t>
            </a:r>
            <a:r>
              <a:rPr lang="en-GB" sz="1200" b="1" dirty="0" err="1">
                <a:solidFill>
                  <a:srgbClr val="000000"/>
                </a:solidFill>
              </a:rPr>
              <a:t>Dodds</a:t>
            </a:r>
            <a:r>
              <a:rPr lang="en-GB" sz="1200" b="1" dirty="0">
                <a:solidFill>
                  <a:srgbClr val="000000"/>
                </a:solidFill>
              </a:rPr>
              <a:t>, T.A., et al. (1993). </a:t>
            </a:r>
            <a:r>
              <a:rPr lang="en-GB" sz="1200" dirty="0">
                <a:solidFill>
                  <a:srgbClr val="000000"/>
                </a:solidFill>
              </a:rPr>
              <a:t>A validation of the functional independence measurement and its performance among rehabilitation </a:t>
            </a:r>
            <a:r>
              <a:rPr lang="en-GB" sz="1200" dirty="0" err="1">
                <a:solidFill>
                  <a:srgbClr val="000000"/>
                </a:solidFill>
              </a:rPr>
              <a:t>impatients</a:t>
            </a:r>
            <a:r>
              <a:rPr lang="en-GB" sz="1200" dirty="0">
                <a:solidFill>
                  <a:srgbClr val="000000"/>
                </a:solidFill>
              </a:rPr>
              <a:t>. Archives of Physical Medicine and</a:t>
            </a:r>
            <a:r>
              <a:rPr lang="en-GB" sz="1200" b="1" dirty="0">
                <a:solidFill>
                  <a:srgbClr val="000000"/>
                </a:solidFill>
              </a:rPr>
              <a:t> </a:t>
            </a:r>
            <a:r>
              <a:rPr lang="en-GB" sz="1200" dirty="0">
                <a:solidFill>
                  <a:srgbClr val="000000"/>
                </a:solidFill>
              </a:rPr>
              <a:t>Rehabilitation, 74(5):531-536.; </a:t>
            </a:r>
            <a:r>
              <a:rPr lang="en-GB" sz="1200" b="1" dirty="0">
                <a:solidFill>
                  <a:srgbClr val="000000"/>
                </a:solidFill>
              </a:rPr>
              <a:t>3. </a:t>
            </a:r>
            <a:r>
              <a:rPr lang="en-GB" sz="1200" b="1" dirty="0" err="1">
                <a:solidFill>
                  <a:srgbClr val="000000"/>
                </a:solidFill>
              </a:rPr>
              <a:t>Kouwenhoven</a:t>
            </a:r>
            <a:r>
              <a:rPr lang="en-GB" sz="1200" b="1" dirty="0">
                <a:solidFill>
                  <a:srgbClr val="000000"/>
                </a:solidFill>
              </a:rPr>
              <a:t>, S.E., et al. (2011). </a:t>
            </a:r>
            <a:r>
              <a:rPr lang="en-GB" sz="1200" dirty="0">
                <a:solidFill>
                  <a:srgbClr val="000000"/>
                </a:solidFill>
              </a:rPr>
              <a:t>Depression in acute stroke: prevalence, dominant symptoms and associated factors. A systematic literature review. Journal of Disability and Rehabilitation, 33(7): 539-556; </a:t>
            </a:r>
            <a:r>
              <a:rPr lang="en-GB" sz="1200" b="1" dirty="0">
                <a:solidFill>
                  <a:srgbClr val="000000"/>
                </a:solidFill>
              </a:rPr>
              <a:t>4</a:t>
            </a:r>
            <a:r>
              <a:rPr lang="en-GB" sz="1200" dirty="0">
                <a:solidFill>
                  <a:srgbClr val="000000"/>
                </a:solidFill>
              </a:rPr>
              <a:t>. </a:t>
            </a:r>
            <a:r>
              <a:rPr lang="en-GB" sz="1200" b="1" dirty="0">
                <a:solidFill>
                  <a:srgbClr val="000000"/>
                </a:solidFill>
              </a:rPr>
              <a:t>Hackett, M.L., et al. (2014). </a:t>
            </a:r>
            <a:r>
              <a:rPr lang="en-GB" sz="1200" dirty="0">
                <a:solidFill>
                  <a:srgbClr val="000000"/>
                </a:solidFill>
              </a:rPr>
              <a:t>Neuropsychiatric outcomes of stroke. The Lancet Neurology, 13(5): 525-534; </a:t>
            </a:r>
            <a:r>
              <a:rPr lang="en-GB" sz="1200" b="1" dirty="0">
                <a:solidFill>
                  <a:srgbClr val="000000"/>
                </a:solidFill>
              </a:rPr>
              <a:t>5. Li </a:t>
            </a:r>
            <a:r>
              <a:rPr lang="en-GB" sz="1200" b="1" dirty="0" err="1">
                <a:solidFill>
                  <a:srgbClr val="000000"/>
                </a:solidFill>
              </a:rPr>
              <a:t>Calzi</a:t>
            </a:r>
            <a:r>
              <a:rPr lang="en-GB" sz="1200" b="1" dirty="0">
                <a:solidFill>
                  <a:srgbClr val="000000"/>
                </a:solidFill>
              </a:rPr>
              <a:t>, S., et al. (2006)</a:t>
            </a:r>
            <a:r>
              <a:rPr lang="en-GB" sz="1200" dirty="0">
                <a:solidFill>
                  <a:srgbClr val="000000"/>
                </a:solidFill>
              </a:rPr>
              <a:t>. </a:t>
            </a:r>
            <a:r>
              <a:rPr lang="en-GB" sz="1200" dirty="0" err="1">
                <a:solidFill>
                  <a:srgbClr val="000000"/>
                </a:solidFill>
              </a:rPr>
              <a:t>Andamento</a:t>
            </a:r>
            <a:r>
              <a:rPr lang="en-GB" sz="1200" dirty="0">
                <a:solidFill>
                  <a:srgbClr val="000000"/>
                </a:solidFill>
              </a:rPr>
              <a:t> </a:t>
            </a:r>
            <a:r>
              <a:rPr lang="en-GB" sz="1200" dirty="0" err="1">
                <a:solidFill>
                  <a:srgbClr val="000000"/>
                </a:solidFill>
              </a:rPr>
              <a:t>clinico</a:t>
            </a:r>
            <a:r>
              <a:rPr lang="en-GB" sz="1200" dirty="0">
                <a:solidFill>
                  <a:srgbClr val="000000"/>
                </a:solidFill>
              </a:rPr>
              <a:t> del </a:t>
            </a:r>
            <a:r>
              <a:rPr lang="en-GB" sz="1200" dirty="0" err="1">
                <a:solidFill>
                  <a:srgbClr val="000000"/>
                </a:solidFill>
              </a:rPr>
              <a:t>paziente</a:t>
            </a:r>
            <a:r>
              <a:rPr lang="en-GB" sz="1200" dirty="0">
                <a:solidFill>
                  <a:srgbClr val="000000"/>
                </a:solidFill>
              </a:rPr>
              <a:t> con </a:t>
            </a:r>
            <a:r>
              <a:rPr lang="en-GB" sz="1200" dirty="0" err="1">
                <a:solidFill>
                  <a:srgbClr val="000000"/>
                </a:solidFill>
              </a:rPr>
              <a:t>esiti</a:t>
            </a:r>
            <a:r>
              <a:rPr lang="en-GB" sz="1200" dirty="0">
                <a:solidFill>
                  <a:srgbClr val="000000"/>
                </a:solidFill>
              </a:rPr>
              <a:t> di </a:t>
            </a:r>
            <a:r>
              <a:rPr lang="en-GB" sz="1200" dirty="0" err="1">
                <a:solidFill>
                  <a:srgbClr val="000000"/>
                </a:solidFill>
              </a:rPr>
              <a:t>malattie</a:t>
            </a:r>
            <a:r>
              <a:rPr lang="en-GB" sz="1200" dirty="0">
                <a:solidFill>
                  <a:srgbClr val="000000"/>
                </a:solidFill>
              </a:rPr>
              <a:t> </a:t>
            </a:r>
            <a:r>
              <a:rPr lang="en-GB" sz="1200" dirty="0" err="1">
                <a:solidFill>
                  <a:srgbClr val="000000"/>
                </a:solidFill>
              </a:rPr>
              <a:t>neurologiche</a:t>
            </a:r>
            <a:r>
              <a:rPr lang="en-GB" sz="1200" dirty="0">
                <a:solidFill>
                  <a:srgbClr val="000000"/>
                </a:solidFill>
              </a:rPr>
              <a:t> in </a:t>
            </a:r>
            <a:r>
              <a:rPr lang="en-GB" sz="1200" dirty="0" err="1">
                <a:solidFill>
                  <a:srgbClr val="000000"/>
                </a:solidFill>
              </a:rPr>
              <a:t>riabilitazione</a:t>
            </a:r>
            <a:r>
              <a:rPr lang="en-GB" sz="1200" dirty="0">
                <a:solidFill>
                  <a:srgbClr val="000000"/>
                </a:solidFill>
              </a:rPr>
              <a:t> </a:t>
            </a:r>
            <a:r>
              <a:rPr lang="en-GB" sz="1200" dirty="0" err="1">
                <a:solidFill>
                  <a:srgbClr val="000000"/>
                </a:solidFill>
              </a:rPr>
              <a:t>fisica</a:t>
            </a:r>
            <a:r>
              <a:rPr lang="en-GB" sz="1200" dirty="0">
                <a:solidFill>
                  <a:srgbClr val="000000"/>
                </a:solidFill>
              </a:rPr>
              <a:t> e </a:t>
            </a:r>
            <a:r>
              <a:rPr lang="en-GB" sz="1200" dirty="0" err="1">
                <a:solidFill>
                  <a:srgbClr val="000000"/>
                </a:solidFill>
              </a:rPr>
              <a:t>condizioni</a:t>
            </a:r>
            <a:r>
              <a:rPr lang="en-GB" sz="1200" dirty="0">
                <a:solidFill>
                  <a:srgbClr val="000000"/>
                </a:solidFill>
              </a:rPr>
              <a:t> </a:t>
            </a:r>
            <a:r>
              <a:rPr lang="en-GB" sz="1200" dirty="0" err="1">
                <a:solidFill>
                  <a:srgbClr val="000000"/>
                </a:solidFill>
              </a:rPr>
              <a:t>psicologiche</a:t>
            </a:r>
            <a:r>
              <a:rPr lang="en-GB" sz="1200" dirty="0">
                <a:solidFill>
                  <a:srgbClr val="000000"/>
                </a:solidFill>
              </a:rPr>
              <a:t> del </a:t>
            </a:r>
            <a:r>
              <a:rPr lang="en-GB" sz="1200" dirty="0" err="1">
                <a:solidFill>
                  <a:srgbClr val="000000"/>
                </a:solidFill>
              </a:rPr>
              <a:t>familiare</a:t>
            </a:r>
            <a:r>
              <a:rPr lang="en-GB" sz="1200" dirty="0">
                <a:solidFill>
                  <a:srgbClr val="000000"/>
                </a:solidFill>
              </a:rPr>
              <a:t> di </a:t>
            </a:r>
            <a:r>
              <a:rPr lang="en-GB" sz="1200" dirty="0" err="1">
                <a:solidFill>
                  <a:srgbClr val="000000"/>
                </a:solidFill>
              </a:rPr>
              <a:t>riferimento</a:t>
            </a:r>
            <a:r>
              <a:rPr lang="en-GB" sz="1200" dirty="0">
                <a:solidFill>
                  <a:srgbClr val="000000"/>
                </a:solidFill>
              </a:rPr>
              <a:t>. Med </a:t>
            </a:r>
            <a:r>
              <a:rPr lang="en-GB" sz="1200" dirty="0" err="1">
                <a:solidFill>
                  <a:srgbClr val="000000"/>
                </a:solidFill>
              </a:rPr>
              <a:t>Psicosom</a:t>
            </a:r>
            <a:r>
              <a:rPr lang="en-GB" sz="1200" dirty="0">
                <a:solidFill>
                  <a:srgbClr val="000000"/>
                </a:solidFill>
              </a:rPr>
              <a:t>, 51:33-40; </a:t>
            </a:r>
            <a:r>
              <a:rPr lang="en-GB" sz="1200" b="1" dirty="0">
                <a:solidFill>
                  <a:srgbClr val="000000"/>
                </a:solidFill>
              </a:rPr>
              <a:t>6.</a:t>
            </a:r>
            <a:r>
              <a:rPr lang="en-GB" sz="1200" dirty="0">
                <a:solidFill>
                  <a:srgbClr val="000000"/>
                </a:solidFill>
              </a:rPr>
              <a:t> </a:t>
            </a:r>
            <a:r>
              <a:rPr lang="en-GB" sz="1200" b="1" dirty="0" err="1">
                <a:solidFill>
                  <a:srgbClr val="000000"/>
                </a:solidFill>
              </a:rPr>
              <a:t>Farinelli</a:t>
            </a:r>
            <a:r>
              <a:rPr lang="en-GB" sz="1200" b="1" dirty="0">
                <a:solidFill>
                  <a:srgbClr val="000000"/>
                </a:solidFill>
              </a:rPr>
              <a:t>, M., et al. (2013</a:t>
            </a:r>
            <a:r>
              <a:rPr lang="en-GB" sz="1200" dirty="0">
                <a:solidFill>
                  <a:srgbClr val="000000"/>
                </a:solidFill>
              </a:rPr>
              <a:t>). SEEKING and depression in stroke patients: An exploratory study. J Clinical and Experimental </a:t>
            </a:r>
            <a:r>
              <a:rPr lang="en-GB" sz="1200" dirty="0" err="1">
                <a:solidFill>
                  <a:srgbClr val="000000"/>
                </a:solidFill>
              </a:rPr>
              <a:t>Neuropsy</a:t>
            </a:r>
            <a:r>
              <a:rPr lang="en-GB" sz="1200" dirty="0">
                <a:solidFill>
                  <a:srgbClr val="000000"/>
                </a:solidFill>
              </a:rPr>
              <a:t>. 35(4): 348-35; </a:t>
            </a:r>
            <a:r>
              <a:rPr lang="en-GB" sz="1200" b="1" dirty="0">
                <a:solidFill>
                  <a:srgbClr val="000000"/>
                </a:solidFill>
              </a:rPr>
              <a:t>7. </a:t>
            </a:r>
            <a:r>
              <a:rPr lang="en-GB" sz="1200" b="1" dirty="0" err="1">
                <a:solidFill>
                  <a:srgbClr val="000000"/>
                </a:solidFill>
              </a:rPr>
              <a:t>Farinelli</a:t>
            </a:r>
            <a:r>
              <a:rPr lang="en-GB" sz="1200" b="1" dirty="0">
                <a:solidFill>
                  <a:srgbClr val="000000"/>
                </a:solidFill>
              </a:rPr>
              <a:t>, M., et al.  (2015) </a:t>
            </a:r>
            <a:r>
              <a:rPr lang="en-GB" sz="1200" dirty="0">
                <a:solidFill>
                  <a:srgbClr val="000000"/>
                </a:solidFill>
              </a:rPr>
              <a:t>Do brain lesions in stroke affect basic emotions and attachment? </a:t>
            </a:r>
            <a:r>
              <a:rPr lang="en-GB" sz="1200" dirty="0" err="1">
                <a:solidFill>
                  <a:srgbClr val="000000"/>
                </a:solidFill>
              </a:rPr>
              <a:t>Clin</a:t>
            </a:r>
            <a:r>
              <a:rPr lang="en-GB" sz="1200" dirty="0">
                <a:solidFill>
                  <a:srgbClr val="000000"/>
                </a:solidFill>
              </a:rPr>
              <a:t> </a:t>
            </a:r>
            <a:r>
              <a:rPr lang="en-GB" sz="1200" dirty="0" err="1">
                <a:solidFill>
                  <a:srgbClr val="000000"/>
                </a:solidFill>
              </a:rPr>
              <a:t>Exper</a:t>
            </a:r>
            <a:r>
              <a:rPr lang="en-GB" sz="1200" dirty="0">
                <a:solidFill>
                  <a:srgbClr val="000000"/>
                </a:solidFill>
              </a:rPr>
              <a:t> </a:t>
            </a:r>
            <a:r>
              <a:rPr lang="en-GB" sz="1200" dirty="0" err="1">
                <a:solidFill>
                  <a:srgbClr val="000000"/>
                </a:solidFill>
              </a:rPr>
              <a:t>Neuropsy</a:t>
            </a:r>
            <a:r>
              <a:rPr lang="en-GB" sz="1200" dirty="0">
                <a:solidFill>
                  <a:srgbClr val="000000"/>
                </a:solidFill>
              </a:rPr>
              <a:t>. 37(6): 595-613</a:t>
            </a:r>
            <a:r>
              <a:rPr lang="en-GB" sz="1200" b="1" dirty="0">
                <a:solidFill>
                  <a:srgbClr val="000000"/>
                </a:solidFill>
              </a:rPr>
              <a:t>; 8. </a:t>
            </a:r>
            <a:r>
              <a:rPr lang="en-GB" sz="1200" b="1" dirty="0" err="1">
                <a:solidFill>
                  <a:srgbClr val="000000"/>
                </a:solidFill>
              </a:rPr>
              <a:t>Folstein</a:t>
            </a:r>
            <a:r>
              <a:rPr lang="en-GB" sz="1200" b="1" dirty="0">
                <a:solidFill>
                  <a:srgbClr val="000000"/>
                </a:solidFill>
              </a:rPr>
              <a:t> M.F., et al. (1975). </a:t>
            </a:r>
            <a:r>
              <a:rPr lang="en-GB" sz="1200" dirty="0">
                <a:solidFill>
                  <a:srgbClr val="000000"/>
                </a:solidFill>
              </a:rPr>
              <a:t>Mini Mental State: a practical method for grading the mental state of patients for clinician. Journal of Psychiatric Research, 12, 189-198;</a:t>
            </a:r>
            <a:r>
              <a:rPr lang="en-GB" sz="1200" b="1" dirty="0">
                <a:solidFill>
                  <a:srgbClr val="000000"/>
                </a:solidFill>
              </a:rPr>
              <a:t> 9</a:t>
            </a:r>
            <a:r>
              <a:rPr lang="en-GB" sz="1200" dirty="0">
                <a:solidFill>
                  <a:srgbClr val="000000"/>
                </a:solidFill>
              </a:rPr>
              <a:t>. </a:t>
            </a:r>
            <a:r>
              <a:rPr lang="en-GB" sz="1200" b="1" dirty="0">
                <a:solidFill>
                  <a:srgbClr val="000000"/>
                </a:solidFill>
              </a:rPr>
              <a:t>Langhorne, P., et al.  (2011) </a:t>
            </a:r>
            <a:r>
              <a:rPr lang="en-GB" sz="1200" dirty="0">
                <a:solidFill>
                  <a:srgbClr val="000000"/>
                </a:solidFill>
              </a:rPr>
              <a:t>Stroke rehabilitation. The Lancet, 377 (9778): 1693-1702 ; </a:t>
            </a:r>
            <a:r>
              <a:rPr lang="en-GB" sz="1200" b="1" dirty="0">
                <a:solidFill>
                  <a:srgbClr val="000000"/>
                </a:solidFill>
              </a:rPr>
              <a:t>10. </a:t>
            </a:r>
            <a:r>
              <a:rPr lang="en-GB" sz="1200" b="1" dirty="0" err="1">
                <a:solidFill>
                  <a:srgbClr val="000000"/>
                </a:solidFill>
              </a:rPr>
              <a:t>Zigmond</a:t>
            </a:r>
            <a:r>
              <a:rPr lang="en-GB" sz="1200" b="1" dirty="0">
                <a:solidFill>
                  <a:srgbClr val="000000"/>
                </a:solidFill>
              </a:rPr>
              <a:t>, A.S., </a:t>
            </a:r>
            <a:r>
              <a:rPr lang="en-GB" sz="1200" b="1" dirty="0" err="1">
                <a:solidFill>
                  <a:srgbClr val="000000"/>
                </a:solidFill>
              </a:rPr>
              <a:t>Snaith</a:t>
            </a:r>
            <a:r>
              <a:rPr lang="en-GB" sz="1200" b="1" dirty="0">
                <a:solidFill>
                  <a:srgbClr val="000000"/>
                </a:solidFill>
              </a:rPr>
              <a:t>, R.P. (1983). </a:t>
            </a:r>
            <a:r>
              <a:rPr lang="en-GB" sz="1200" dirty="0">
                <a:solidFill>
                  <a:srgbClr val="000000"/>
                </a:solidFill>
              </a:rPr>
              <a:t>The Hospital Anxiety and Depression Scale. </a:t>
            </a:r>
            <a:r>
              <a:rPr lang="en-GB" sz="1200" dirty="0" err="1">
                <a:solidFill>
                  <a:srgbClr val="000000"/>
                </a:solidFill>
              </a:rPr>
              <a:t>Acta</a:t>
            </a:r>
            <a:r>
              <a:rPr lang="en-GB" sz="1200" dirty="0">
                <a:solidFill>
                  <a:srgbClr val="000000"/>
                </a:solidFill>
              </a:rPr>
              <a:t> </a:t>
            </a:r>
            <a:r>
              <a:rPr lang="en-GB" sz="1200" dirty="0" err="1">
                <a:solidFill>
                  <a:srgbClr val="000000"/>
                </a:solidFill>
              </a:rPr>
              <a:t>Psychiatrica</a:t>
            </a:r>
            <a:r>
              <a:rPr lang="en-GB" sz="1200" dirty="0">
                <a:solidFill>
                  <a:srgbClr val="000000"/>
                </a:solidFill>
              </a:rPr>
              <a:t> </a:t>
            </a:r>
            <a:r>
              <a:rPr lang="en-GB" sz="1200" dirty="0" err="1">
                <a:solidFill>
                  <a:srgbClr val="000000"/>
                </a:solidFill>
              </a:rPr>
              <a:t>Scandinavica</a:t>
            </a:r>
            <a:r>
              <a:rPr lang="en-GB" sz="1200" dirty="0">
                <a:solidFill>
                  <a:srgbClr val="000000"/>
                </a:solidFill>
              </a:rPr>
              <a:t>, 67: 361-370. </a:t>
            </a:r>
          </a:p>
        </p:txBody>
      </p:sp>
      <p:cxnSp>
        <p:nvCxnSpPr>
          <p:cNvPr id="20" name="Connettore 1 19"/>
          <p:cNvCxnSpPr/>
          <p:nvPr/>
        </p:nvCxnSpPr>
        <p:spPr>
          <a:xfrm>
            <a:off x="27003225" y="20106311"/>
            <a:ext cx="1224136" cy="0"/>
          </a:xfrm>
          <a:prstGeom prst="line">
            <a:avLst/>
          </a:prstGeom>
        </p:spPr>
        <p:style>
          <a:lnRef idx="1">
            <a:schemeClr val="accent1"/>
          </a:lnRef>
          <a:fillRef idx="0">
            <a:schemeClr val="accent1"/>
          </a:fillRef>
          <a:effectRef idx="0">
            <a:schemeClr val="accent1"/>
          </a:effectRef>
          <a:fontRef idx="minor">
            <a:schemeClr val="tx1"/>
          </a:fontRef>
        </p:style>
      </p:cxnSp>
      <p:sp>
        <p:nvSpPr>
          <p:cNvPr id="62" name="CasellaDiTesto 61"/>
          <p:cNvSpPr txBox="1"/>
          <p:nvPr/>
        </p:nvSpPr>
        <p:spPr>
          <a:xfrm>
            <a:off x="10289220" y="25707056"/>
            <a:ext cx="6992925" cy="2185214"/>
          </a:xfrm>
          <a:prstGeom prst="rect">
            <a:avLst/>
          </a:prstGeom>
          <a:noFill/>
        </p:spPr>
        <p:txBody>
          <a:bodyPr wrap="square" rtlCol="0">
            <a:spAutoFit/>
          </a:bodyPr>
          <a:lstStyle/>
          <a:p>
            <a:pPr lvl="0" algn="just" defTabSz="914400" fontAlgn="base">
              <a:spcBef>
                <a:spcPct val="50000"/>
              </a:spcBef>
              <a:spcAft>
                <a:spcPct val="0"/>
              </a:spcAft>
            </a:pPr>
            <a:r>
              <a:rPr lang="en-US" sz="3200" b="1" dirty="0">
                <a:solidFill>
                  <a:srgbClr val="000000"/>
                </a:solidFill>
              </a:rPr>
              <a:t>2). </a:t>
            </a:r>
            <a:r>
              <a:rPr lang="en-US" sz="2600" dirty="0">
                <a:solidFill>
                  <a:srgbClr val="000000"/>
                </a:solidFill>
              </a:rPr>
              <a:t>This study highlights how psychological distress in stroke patients is related with functional independence and its gain after rehabilitation including psychological support to patients and their caregivers. </a:t>
            </a:r>
          </a:p>
        </p:txBody>
      </p:sp>
      <p:pic>
        <p:nvPicPr>
          <p:cNvPr id="6" name="Immagine 5"/>
          <p:cNvPicPr>
            <a:picLocks noChangeAspect="1"/>
          </p:cNvPicPr>
          <p:nvPr/>
        </p:nvPicPr>
        <p:blipFill>
          <a:blip r:embed="rId10"/>
          <a:stretch>
            <a:fillRect/>
          </a:stretch>
        </p:blipFill>
        <p:spPr>
          <a:xfrm>
            <a:off x="1393939" y="1555564"/>
            <a:ext cx="1421512" cy="1387079"/>
          </a:xfrm>
          <a:prstGeom prst="rect">
            <a:avLst/>
          </a:prstGeom>
        </p:spPr>
      </p:pic>
      <p:pic>
        <p:nvPicPr>
          <p:cNvPr id="18" name="Immagine 17"/>
          <p:cNvPicPr>
            <a:picLocks noChangeAspect="1"/>
          </p:cNvPicPr>
          <p:nvPr/>
        </p:nvPicPr>
        <p:blipFill>
          <a:blip r:embed="rId11"/>
          <a:stretch>
            <a:fillRect/>
          </a:stretch>
        </p:blipFill>
        <p:spPr>
          <a:xfrm>
            <a:off x="28803425" y="373369"/>
            <a:ext cx="2764513" cy="1069722"/>
          </a:xfrm>
          <a:prstGeom prst="rect">
            <a:avLst/>
          </a:prstGeom>
        </p:spPr>
      </p:pic>
      <p:sp>
        <p:nvSpPr>
          <p:cNvPr id="36" name="Rettangolo 35"/>
          <p:cNvSpPr/>
          <p:nvPr/>
        </p:nvSpPr>
        <p:spPr>
          <a:xfrm>
            <a:off x="28145740" y="1604539"/>
            <a:ext cx="4316502" cy="1200329"/>
          </a:xfrm>
          <a:prstGeom prst="rect">
            <a:avLst/>
          </a:prstGeom>
        </p:spPr>
        <p:txBody>
          <a:bodyPr wrap="square">
            <a:spAutoFit/>
          </a:bodyPr>
          <a:lstStyle/>
          <a:p>
            <a:pPr algn="ctr"/>
            <a:r>
              <a:rPr lang="it-IT" altLang="it-IT" sz="1800" b="1" dirty="0" smtClean="0">
                <a:solidFill>
                  <a:schemeClr val="tx2">
                    <a:lumMod val="20000"/>
                    <a:lumOff val="80000"/>
                  </a:schemeClr>
                </a:solidFill>
              </a:rPr>
              <a:t>25th WORLD CONGRESS of the </a:t>
            </a:r>
          </a:p>
          <a:p>
            <a:pPr algn="ctr"/>
            <a:r>
              <a:rPr lang="it-IT" altLang="it-IT" sz="1800" b="1" dirty="0" smtClean="0">
                <a:solidFill>
                  <a:schemeClr val="tx2">
                    <a:lumMod val="20000"/>
                    <a:lumOff val="80000"/>
                  </a:schemeClr>
                </a:solidFill>
              </a:rPr>
              <a:t>INTERNATIONAL  COLLEGE of PSYCHOSOMATIC MEDICINE </a:t>
            </a:r>
          </a:p>
          <a:p>
            <a:pPr algn="ctr"/>
            <a:r>
              <a:rPr lang="it-IT" altLang="it-IT" sz="1800" b="1" dirty="0" smtClean="0">
                <a:solidFill>
                  <a:schemeClr val="tx2">
                    <a:lumMod val="20000"/>
                    <a:lumOff val="80000"/>
                  </a:schemeClr>
                </a:solidFill>
              </a:rPr>
              <a:t>Florence 11-13 </a:t>
            </a:r>
            <a:r>
              <a:rPr lang="it-IT" altLang="it-IT" sz="1800" b="1" dirty="0" err="1" smtClean="0">
                <a:solidFill>
                  <a:schemeClr val="tx2">
                    <a:lumMod val="20000"/>
                    <a:lumOff val="80000"/>
                  </a:schemeClr>
                </a:solidFill>
              </a:rPr>
              <a:t>september</a:t>
            </a:r>
            <a:r>
              <a:rPr lang="it-IT" altLang="it-IT" sz="1800" b="1" dirty="0" smtClean="0">
                <a:solidFill>
                  <a:schemeClr val="tx2">
                    <a:lumMod val="20000"/>
                    <a:lumOff val="80000"/>
                  </a:schemeClr>
                </a:solidFill>
              </a:rPr>
              <a:t> 2019</a:t>
            </a:r>
            <a:endParaRPr lang="it-IT" altLang="it-IT" sz="1800" b="1" dirty="0">
              <a:solidFill>
                <a:schemeClr val="tx2">
                  <a:lumMod val="20000"/>
                  <a:lumOff val="80000"/>
                </a:schemeClr>
              </a:solidFill>
            </a:endParaRPr>
          </a:p>
        </p:txBody>
      </p:sp>
      <p:pic>
        <p:nvPicPr>
          <p:cNvPr id="42" name="Immagine 41"/>
          <p:cNvPicPr>
            <a:picLocks noChangeAspect="1"/>
          </p:cNvPicPr>
          <p:nvPr/>
        </p:nvPicPr>
        <p:blipFill>
          <a:blip r:embed="rId12"/>
          <a:stretch>
            <a:fillRect/>
          </a:stretch>
        </p:blipFill>
        <p:spPr>
          <a:xfrm>
            <a:off x="840932" y="111324"/>
            <a:ext cx="2424971" cy="1380678"/>
          </a:xfrm>
          <a:prstGeom prst="rect">
            <a:avLst/>
          </a:prstGeom>
        </p:spPr>
      </p:pic>
    </p:spTree>
    <p:extLst>
      <p:ext uri="{BB962C8B-B14F-4D97-AF65-F5344CB8AC3E}">
        <p14:creationId xmlns:p14="http://schemas.microsoft.com/office/powerpoint/2010/main" val="1628622752"/>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38520</TotalTime>
  <Words>1786</Words>
  <Application>Microsoft Office PowerPoint</Application>
  <PresentationFormat>Personalizzato</PresentationFormat>
  <Paragraphs>152</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Times New Roman</vt:lpstr>
      <vt:lpstr>Tema di Office</vt:lpstr>
      <vt:lpstr>Psychological and functional recovery in rehabilitative practice Laura Gestieri ag, Caterina Romaniello bg, Gloria Leonardi cg, Stefania Prostrati ag, Maria Rosaria Leo a, Daniela Cevolani d, Marina Farinelli aefg.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Psychological and functional recovery in rehabilitative practice Laura Gestieriag, Caterina Romaniello bg, Gloria Leonardi cg, Stefania Prostratiag, Maria Rosaria Leoa, Daniela Cevolanid, Marina Farinelliaefg.</dc:title>
  <dc:creator>Laura</dc:creator>
  <cp:lastModifiedBy>Laura Gestieri -Villa Bellombra-</cp:lastModifiedBy>
  <cp:revision>113</cp:revision>
  <dcterms:created xsi:type="dcterms:W3CDTF">2019-08-07T19:54:40Z</dcterms:created>
  <dcterms:modified xsi:type="dcterms:W3CDTF">2023-03-23T10:29:01Z</dcterms:modified>
</cp:coreProperties>
</file>