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9144000" cy="5143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0" d="100"/>
          <a:sy n="220" d="100"/>
        </p:scale>
        <p:origin x="156" y="2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1">
                <a:solidFill>
                  <a:srgbClr val="C0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1">
                <a:solidFill>
                  <a:srgbClr val="C0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1">
                <a:solidFill>
                  <a:srgbClr val="C0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1CC">
              <a:alpha val="580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4715" y="1065275"/>
            <a:ext cx="2234184" cy="92354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070292" y="13461"/>
            <a:ext cx="6845934" cy="433070"/>
          </a:xfrm>
          <a:custGeom>
            <a:avLst/>
            <a:gdLst/>
            <a:ahLst/>
            <a:cxnLst/>
            <a:rect l="l" t="t" r="r" b="b"/>
            <a:pathLst>
              <a:path w="6845934" h="433070">
                <a:moveTo>
                  <a:pt x="6818820" y="0"/>
                </a:moveTo>
                <a:lnTo>
                  <a:pt x="26987" y="0"/>
                </a:lnTo>
                <a:lnTo>
                  <a:pt x="16480" y="2119"/>
                </a:lnTo>
                <a:lnTo>
                  <a:pt x="7902" y="7905"/>
                </a:lnTo>
                <a:lnTo>
                  <a:pt x="2120" y="16502"/>
                </a:lnTo>
                <a:lnTo>
                  <a:pt x="0" y="27050"/>
                </a:lnTo>
                <a:lnTo>
                  <a:pt x="0" y="405638"/>
                </a:lnTo>
                <a:lnTo>
                  <a:pt x="2120" y="416133"/>
                </a:lnTo>
                <a:lnTo>
                  <a:pt x="7902" y="424735"/>
                </a:lnTo>
                <a:lnTo>
                  <a:pt x="16480" y="430551"/>
                </a:lnTo>
                <a:lnTo>
                  <a:pt x="26987" y="432688"/>
                </a:lnTo>
                <a:lnTo>
                  <a:pt x="6818820" y="432688"/>
                </a:lnTo>
                <a:lnTo>
                  <a:pt x="6829296" y="430551"/>
                </a:lnTo>
                <a:lnTo>
                  <a:pt x="6837854" y="424735"/>
                </a:lnTo>
                <a:lnTo>
                  <a:pt x="6843627" y="416133"/>
                </a:lnTo>
                <a:lnTo>
                  <a:pt x="6843925" y="414654"/>
                </a:lnTo>
                <a:lnTo>
                  <a:pt x="22021" y="414654"/>
                </a:lnTo>
                <a:lnTo>
                  <a:pt x="17995" y="410590"/>
                </a:lnTo>
                <a:lnTo>
                  <a:pt x="17995" y="22098"/>
                </a:lnTo>
                <a:lnTo>
                  <a:pt x="22021" y="18034"/>
                </a:lnTo>
                <a:lnTo>
                  <a:pt x="6843934" y="18034"/>
                </a:lnTo>
                <a:lnTo>
                  <a:pt x="6843627" y="16502"/>
                </a:lnTo>
                <a:lnTo>
                  <a:pt x="6837854" y="7905"/>
                </a:lnTo>
                <a:lnTo>
                  <a:pt x="6829296" y="2119"/>
                </a:lnTo>
                <a:lnTo>
                  <a:pt x="6818820" y="0"/>
                </a:lnTo>
                <a:close/>
              </a:path>
              <a:path w="6845934" h="433070">
                <a:moveTo>
                  <a:pt x="6843934" y="18034"/>
                </a:moveTo>
                <a:lnTo>
                  <a:pt x="6823773" y="18034"/>
                </a:lnTo>
                <a:lnTo>
                  <a:pt x="6827837" y="22098"/>
                </a:lnTo>
                <a:lnTo>
                  <a:pt x="6827837" y="410590"/>
                </a:lnTo>
                <a:lnTo>
                  <a:pt x="6823773" y="414654"/>
                </a:lnTo>
                <a:lnTo>
                  <a:pt x="6843925" y="414654"/>
                </a:lnTo>
                <a:lnTo>
                  <a:pt x="6845744" y="405638"/>
                </a:lnTo>
                <a:lnTo>
                  <a:pt x="6845744" y="27050"/>
                </a:lnTo>
                <a:lnTo>
                  <a:pt x="6843934" y="18034"/>
                </a:lnTo>
                <a:close/>
              </a:path>
              <a:path w="6845934" h="433070">
                <a:moveTo>
                  <a:pt x="6809803" y="36067"/>
                </a:moveTo>
                <a:lnTo>
                  <a:pt x="35979" y="36067"/>
                </a:lnTo>
                <a:lnTo>
                  <a:pt x="35979" y="396621"/>
                </a:lnTo>
                <a:lnTo>
                  <a:pt x="6809803" y="396621"/>
                </a:lnTo>
                <a:lnTo>
                  <a:pt x="6809803" y="378713"/>
                </a:lnTo>
                <a:lnTo>
                  <a:pt x="53975" y="378713"/>
                </a:lnTo>
                <a:lnTo>
                  <a:pt x="53975" y="53975"/>
                </a:lnTo>
                <a:lnTo>
                  <a:pt x="6809803" y="53975"/>
                </a:lnTo>
                <a:lnTo>
                  <a:pt x="6809803" y="36067"/>
                </a:lnTo>
                <a:close/>
              </a:path>
              <a:path w="6845934" h="433070">
                <a:moveTo>
                  <a:pt x="6809803" y="53975"/>
                </a:moveTo>
                <a:lnTo>
                  <a:pt x="6791769" y="53975"/>
                </a:lnTo>
                <a:lnTo>
                  <a:pt x="6791769" y="378713"/>
                </a:lnTo>
                <a:lnTo>
                  <a:pt x="6809803" y="378713"/>
                </a:lnTo>
                <a:lnTo>
                  <a:pt x="6809803" y="53975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3464" y="20192"/>
            <a:ext cx="683707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1">
                <a:solidFill>
                  <a:srgbClr val="C0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ttangolo 75"/>
          <p:cNvSpPr/>
          <p:nvPr/>
        </p:nvSpPr>
        <p:spPr>
          <a:xfrm>
            <a:off x="110642" y="53646"/>
            <a:ext cx="422758" cy="406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464" y="20192"/>
            <a:ext cx="65519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 </a:t>
            </a:r>
            <a:r>
              <a:rPr sz="2200" dirty="0"/>
              <a:t> </a:t>
            </a:r>
            <a:r>
              <a:rPr spc="-10" dirty="0"/>
              <a:t>Il</a:t>
            </a:r>
            <a:r>
              <a:rPr spc="-45" dirty="0"/>
              <a:t> </a:t>
            </a:r>
            <a:r>
              <a:rPr spc="-15" dirty="0"/>
              <a:t>recupero</a:t>
            </a:r>
            <a:r>
              <a:rPr spc="-40" dirty="0"/>
              <a:t> </a:t>
            </a:r>
            <a:r>
              <a:rPr spc="-25" dirty="0"/>
              <a:t>psicosomatico</a:t>
            </a:r>
            <a:r>
              <a:rPr spc="-55" dirty="0"/>
              <a:t> </a:t>
            </a:r>
            <a:r>
              <a:rPr spc="-15" dirty="0"/>
              <a:t>nella</a:t>
            </a:r>
            <a:r>
              <a:rPr spc="-40" dirty="0"/>
              <a:t> </a:t>
            </a:r>
            <a:r>
              <a:rPr spc="-15" dirty="0"/>
              <a:t>pratica</a:t>
            </a:r>
            <a:r>
              <a:rPr spc="-45" dirty="0"/>
              <a:t> </a:t>
            </a:r>
            <a:r>
              <a:rPr spc="-20" dirty="0"/>
              <a:t>riabilitativa</a:t>
            </a:r>
            <a:r>
              <a:rPr spc="-50" dirty="0"/>
              <a:t> </a:t>
            </a:r>
            <a:r>
              <a:rPr spc="-15" dirty="0"/>
              <a:t>post-ictus</a:t>
            </a:r>
            <a:r>
              <a:rPr dirty="0"/>
              <a:t> 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110642" y="460628"/>
            <a:ext cx="8957310" cy="520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Laura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Gestieri</a:t>
            </a:r>
            <a:r>
              <a:rPr sz="800" b="1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Irene</a:t>
            </a:r>
            <a:r>
              <a:rPr sz="800" b="1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Benvenuti</a:t>
            </a:r>
            <a:r>
              <a:rPr sz="800" b="1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Eleonora</a:t>
            </a:r>
            <a:r>
              <a:rPr sz="800" b="1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Biondi</a:t>
            </a:r>
            <a:r>
              <a:rPr sz="800" b="1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Daniele</a:t>
            </a:r>
            <a:r>
              <a:rPr sz="800" b="1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Caligola</a:t>
            </a:r>
            <a:r>
              <a:rPr sz="8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Marina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Farinelli</a:t>
            </a:r>
            <a:r>
              <a:rPr sz="8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Maria Rosaria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Leo</a:t>
            </a:r>
            <a:r>
              <a:rPr sz="800" b="1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Gloria Leonardi</a:t>
            </a:r>
            <a:r>
              <a:rPr sz="800" b="1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Clara</a:t>
            </a:r>
            <a:r>
              <a:rPr sz="800" b="1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Mainolfi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Vladimiro</a:t>
            </a:r>
            <a:r>
              <a:rPr sz="800" b="1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Pizzolante</a:t>
            </a:r>
            <a:r>
              <a:rPr sz="8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6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Pamela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 Plantera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Errica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Rizzo</a:t>
            </a:r>
            <a:r>
              <a:rPr sz="800" b="1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Chiara</a:t>
            </a:r>
            <a:endParaRPr sz="800" dirty="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Simoni</a:t>
            </a:r>
            <a:r>
              <a:rPr sz="800" b="1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Angela</a:t>
            </a:r>
            <a:r>
              <a:rPr sz="8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Stagni</a:t>
            </a:r>
            <a:r>
              <a:rPr sz="800" b="1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Carla</a:t>
            </a:r>
            <a:r>
              <a:rPr sz="8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Strenghetto</a:t>
            </a:r>
            <a:r>
              <a:rPr sz="800" b="1" spc="-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7" baseline="27777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800" b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Calibri"/>
                <a:cs typeface="Calibri"/>
              </a:rPr>
              <a:t>Claudia</a:t>
            </a:r>
            <a:r>
              <a:rPr sz="8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04040"/>
                </a:solidFill>
                <a:latin typeface="Calibri"/>
                <a:cs typeface="Calibri"/>
              </a:rPr>
              <a:t>Zanetti</a:t>
            </a:r>
            <a:r>
              <a:rPr sz="800" b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b="1" spc="15" baseline="27777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750" baseline="27777" dirty="0">
              <a:latin typeface="Calibri"/>
              <a:cs typeface="Calibri"/>
            </a:endParaRPr>
          </a:p>
          <a:p>
            <a:pPr marL="38100" marR="30480" algn="just">
              <a:lnSpc>
                <a:spcPct val="100000"/>
              </a:lnSpc>
              <a:spcBef>
                <a:spcPts val="175"/>
              </a:spcBef>
            </a:pPr>
            <a:r>
              <a:rPr sz="450" spc="22" baseline="27777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r>
              <a:rPr sz="450" spc="30" baseline="27777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Servizio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404040"/>
                </a:solidFill>
                <a:latin typeface="Calibri"/>
                <a:cs typeface="Calibri"/>
              </a:rPr>
              <a:t>di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 Psicologia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Clinica, Ospedale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riabilitativo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’Villa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Bellombra’’-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Consorzio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Colibrì, Bologna;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50" spc="22" baseline="27777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450" spc="30" baseline="27777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Servizio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404040"/>
                </a:solidFill>
                <a:latin typeface="Calibri"/>
                <a:cs typeface="Calibri"/>
              </a:rPr>
              <a:t>di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 Neuropsicologia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e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Logopedia, Ospedale riabilitativo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’’Villa</a:t>
            </a:r>
            <a:r>
              <a:rPr sz="500" spc="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Bellombra’’-</a:t>
            </a:r>
            <a:r>
              <a:rPr sz="500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Consorzio</a:t>
            </a:r>
            <a:r>
              <a:rPr sz="500" spc="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Colibrì, Bologna;</a:t>
            </a:r>
            <a:r>
              <a:rPr sz="500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50" spc="22" baseline="27777" dirty="0">
                <a:solidFill>
                  <a:srgbClr val="404040"/>
                </a:solidFill>
                <a:latin typeface="Calibri"/>
                <a:cs typeface="Calibri"/>
              </a:rPr>
              <a:t>3 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Servizio</a:t>
            </a:r>
            <a:r>
              <a:rPr sz="500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di</a:t>
            </a:r>
            <a:r>
              <a:rPr sz="500" spc="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Fisioterapia, Ospedale</a:t>
            </a:r>
            <a:r>
              <a:rPr sz="500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riabilitativo</a:t>
            </a:r>
            <a:r>
              <a:rPr sz="500" spc="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’’Villa</a:t>
            </a:r>
            <a:r>
              <a:rPr sz="500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Bellombra’’-</a:t>
            </a:r>
            <a:r>
              <a:rPr sz="500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Consorzio</a:t>
            </a:r>
            <a:r>
              <a:rPr sz="500" spc="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Colibrì,</a:t>
            </a:r>
            <a:r>
              <a:rPr sz="500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Bologna;</a:t>
            </a:r>
            <a:r>
              <a:rPr sz="500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50" spc="22" baseline="27777" dirty="0">
                <a:solidFill>
                  <a:srgbClr val="404040"/>
                </a:solidFill>
                <a:latin typeface="Calibri"/>
                <a:cs typeface="Calibri"/>
              </a:rPr>
              <a:t>4 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Servizio</a:t>
            </a:r>
            <a:r>
              <a:rPr sz="500" spc="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di Fisiatria</a:t>
            </a:r>
            <a:r>
              <a:rPr sz="500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Fisioterapia, 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Ospedale riabilitativo</a:t>
            </a:r>
            <a:r>
              <a:rPr sz="500" spc="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’’Villa Bellombra’’- Consorzio Colibrì, Bologna;</a:t>
            </a:r>
            <a:r>
              <a:rPr sz="500" spc="2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50" spc="22" baseline="27777" dirty="0">
                <a:solidFill>
                  <a:srgbClr val="404040"/>
                </a:solidFill>
                <a:latin typeface="Calibri"/>
                <a:cs typeface="Calibri"/>
              </a:rPr>
              <a:t>5 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Servizio </a:t>
            </a:r>
            <a:r>
              <a:rPr sz="500" spc="-10" dirty="0">
                <a:solidFill>
                  <a:srgbClr val="404040"/>
                </a:solidFill>
                <a:latin typeface="Calibri"/>
                <a:cs typeface="Calibri"/>
              </a:rPr>
              <a:t>di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Psicologia Clinica 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Neuropsicologia Ospedale ‘’Santa Viola’’- Consorzio Colibrì, Bologna;</a:t>
            </a:r>
            <a:r>
              <a:rPr sz="500" spc="2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50" spc="22" baseline="27777" dirty="0">
                <a:solidFill>
                  <a:srgbClr val="404040"/>
                </a:solidFill>
                <a:latin typeface="Calibri"/>
                <a:cs typeface="Calibri"/>
              </a:rPr>
              <a:t>6 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Coordinamento infermieristico, Ospedale riabilitativo ’Villa Bellombra’’- Consorzio Colibrì, Bologna; </a:t>
            </a:r>
            <a:r>
              <a:rPr sz="450" spc="22" baseline="27777" dirty="0">
                <a:solidFill>
                  <a:srgbClr val="404040"/>
                </a:solidFill>
                <a:latin typeface="Calibri"/>
                <a:cs typeface="Calibri"/>
              </a:rPr>
              <a:t>7 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Servizio </a:t>
            </a:r>
            <a:r>
              <a:rPr sz="500" spc="-10" dirty="0">
                <a:solidFill>
                  <a:srgbClr val="404040"/>
                </a:solidFill>
                <a:latin typeface="Calibri"/>
                <a:cs typeface="Calibri"/>
              </a:rPr>
              <a:t>di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Medicina Interna, Ospedale riabilitativo ‘’Villa Bellombra’’- </a:t>
            </a:r>
            <a:r>
              <a:rPr sz="5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Consorzio</a:t>
            </a:r>
            <a:r>
              <a:rPr sz="5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Colibrì,</a:t>
            </a:r>
            <a:r>
              <a:rPr sz="5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Calibri"/>
                <a:cs typeface="Calibri"/>
              </a:rPr>
              <a:t>Bologna.</a:t>
            </a:r>
            <a:endParaRPr sz="5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664" y="2191004"/>
            <a:ext cx="2465705" cy="892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5459">
              <a:lnSpc>
                <a:spcPct val="100000"/>
              </a:lnSpc>
              <a:spcBef>
                <a:spcPts val="100"/>
              </a:spcBef>
            </a:pP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Te</a:t>
            </a:r>
            <a:r>
              <a:rPr sz="800" b="1" i="1" spc="-1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m</a:t>
            </a:r>
            <a:r>
              <a:rPr sz="800" b="1" i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M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u</a:t>
            </a:r>
            <a:r>
              <a:rPr sz="800" b="1" i="1" spc="-10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800" b="1" i="1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800" b="1" i="1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800" b="1" i="1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800" b="1" i="1" spc="-10" dirty="0">
                <a:solidFill>
                  <a:srgbClr val="C00000"/>
                </a:solidFill>
                <a:latin typeface="Calibri"/>
                <a:cs typeface="Calibri"/>
              </a:rPr>
              <a:t>li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na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re</a:t>
            </a:r>
            <a:endParaRPr sz="800">
              <a:latin typeface="Calibri"/>
              <a:cs typeface="Calibri"/>
            </a:endParaRPr>
          </a:p>
          <a:p>
            <a:pPr marL="209550" marR="695960" algn="just">
              <a:lnSpc>
                <a:spcPct val="100000"/>
              </a:lnSpc>
              <a:spcBef>
                <a:spcPts val="465"/>
              </a:spcBef>
            </a:pPr>
            <a:r>
              <a:rPr sz="500" spc="-5" dirty="0">
                <a:latin typeface="Calibri"/>
                <a:cs typeface="Calibri"/>
              </a:rPr>
              <a:t>Include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Medici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Fisiatri,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Medici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Internisti,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Fisioterapisti, </a:t>
            </a:r>
            <a:r>
              <a:rPr sz="500" dirty="0">
                <a:latin typeface="Calibri"/>
                <a:cs typeface="Calibri"/>
              </a:rPr>
              <a:t> Infermieri,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Neuropsicologi,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Logopedisti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 </a:t>
            </a:r>
            <a:r>
              <a:rPr sz="500" spc="-5" dirty="0">
                <a:latin typeface="Calibri"/>
                <a:cs typeface="Calibri"/>
              </a:rPr>
              <a:t>Psicologi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Clinici.</a:t>
            </a:r>
            <a:endParaRPr sz="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0">
              <a:latin typeface="Calibri"/>
              <a:cs typeface="Calibri"/>
            </a:endParaRPr>
          </a:p>
          <a:p>
            <a:pPr marL="209550" marR="695325" algn="just">
              <a:lnSpc>
                <a:spcPct val="100000"/>
              </a:lnSpc>
            </a:pPr>
            <a:r>
              <a:rPr sz="500" spc="-5" dirty="0">
                <a:latin typeface="Calibri"/>
                <a:cs typeface="Calibri"/>
              </a:rPr>
              <a:t>Differenti processi </a:t>
            </a:r>
            <a:r>
              <a:rPr sz="500" spc="-10" dirty="0">
                <a:latin typeface="Calibri"/>
                <a:cs typeface="Calibri"/>
              </a:rPr>
              <a:t>di </a:t>
            </a:r>
            <a:r>
              <a:rPr sz="500" spc="-5" dirty="0">
                <a:latin typeface="Calibri"/>
                <a:cs typeface="Calibri"/>
              </a:rPr>
              <a:t>misurazione </a:t>
            </a:r>
            <a:r>
              <a:rPr sz="500" dirty="0">
                <a:latin typeface="Calibri"/>
                <a:cs typeface="Calibri"/>
              </a:rPr>
              <a:t>e </a:t>
            </a:r>
            <a:r>
              <a:rPr sz="500" spc="-5" dirty="0">
                <a:latin typeface="Calibri"/>
                <a:cs typeface="Calibri"/>
              </a:rPr>
              <a:t>valutazione, </a:t>
            </a:r>
            <a:r>
              <a:rPr sz="500" spc="-10" dirty="0">
                <a:latin typeface="Calibri"/>
                <a:cs typeface="Calibri"/>
              </a:rPr>
              <a:t>condotti </a:t>
            </a:r>
            <a:r>
              <a:rPr sz="500" spc="-5" dirty="0">
                <a:latin typeface="Calibri"/>
                <a:cs typeface="Calibri"/>
              </a:rPr>
              <a:t>sia </a:t>
            </a:r>
            <a:r>
              <a:rPr sz="500" dirty="0">
                <a:latin typeface="Calibri"/>
                <a:cs typeface="Calibri"/>
              </a:rPr>
              <a:t> in </a:t>
            </a:r>
            <a:r>
              <a:rPr sz="500" spc="-5" dirty="0">
                <a:latin typeface="Calibri"/>
                <a:cs typeface="Calibri"/>
              </a:rPr>
              <a:t>ingresso</a:t>
            </a:r>
            <a:r>
              <a:rPr sz="500" dirty="0">
                <a:latin typeface="Calibri"/>
                <a:cs typeface="Calibri"/>
              </a:rPr>
              <a:t> che in </a:t>
            </a:r>
            <a:r>
              <a:rPr sz="500" spc="-5" dirty="0">
                <a:latin typeface="Calibri"/>
                <a:cs typeface="Calibri"/>
              </a:rPr>
              <a:t>dimissione,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consentono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di</a:t>
            </a:r>
            <a:r>
              <a:rPr sz="500" spc="-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predisporre </a:t>
            </a:r>
            <a:r>
              <a:rPr sz="500" b="1" dirty="0">
                <a:latin typeface="Calibri"/>
                <a:cs typeface="Calibri"/>
              </a:rPr>
              <a:t> t</a:t>
            </a:r>
            <a:r>
              <a:rPr sz="500" b="1" spc="-5" dirty="0">
                <a:latin typeface="Calibri"/>
                <a:cs typeface="Calibri"/>
              </a:rPr>
              <a:t>r</a:t>
            </a:r>
            <a:r>
              <a:rPr sz="500" b="1" dirty="0">
                <a:latin typeface="Calibri"/>
                <a:cs typeface="Calibri"/>
              </a:rPr>
              <a:t>atta</a:t>
            </a:r>
            <a:r>
              <a:rPr sz="500" b="1" spc="-5" dirty="0">
                <a:latin typeface="Calibri"/>
                <a:cs typeface="Calibri"/>
              </a:rPr>
              <a:t>me</a:t>
            </a:r>
            <a:r>
              <a:rPr sz="500" b="1" spc="5" dirty="0">
                <a:latin typeface="Calibri"/>
                <a:cs typeface="Calibri"/>
              </a:rPr>
              <a:t>n</a:t>
            </a:r>
            <a:r>
              <a:rPr sz="500" b="1" dirty="0">
                <a:latin typeface="Calibri"/>
                <a:cs typeface="Calibri"/>
              </a:rPr>
              <a:t>ti</a:t>
            </a:r>
            <a:r>
              <a:rPr sz="500" b="1" spc="-4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su</a:t>
            </a:r>
            <a:r>
              <a:rPr sz="500" b="1" spc="-1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mi</a:t>
            </a:r>
            <a:r>
              <a:rPr sz="500" b="1" dirty="0">
                <a:latin typeface="Calibri"/>
                <a:cs typeface="Calibri"/>
              </a:rPr>
              <a:t>s</a:t>
            </a:r>
            <a:r>
              <a:rPr sz="500" b="1" spc="5" dirty="0">
                <a:latin typeface="Calibri"/>
                <a:cs typeface="Calibri"/>
              </a:rPr>
              <a:t>u</a:t>
            </a:r>
            <a:r>
              <a:rPr sz="500" b="1" spc="-5" dirty="0">
                <a:latin typeface="Calibri"/>
                <a:cs typeface="Calibri"/>
              </a:rPr>
              <a:t>r</a:t>
            </a:r>
            <a:r>
              <a:rPr sz="500" b="1" dirty="0">
                <a:latin typeface="Calibri"/>
                <a:cs typeface="Calibri"/>
              </a:rPr>
              <a:t>a</a:t>
            </a:r>
            <a:r>
              <a:rPr sz="500" b="1" spc="-1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e</a:t>
            </a:r>
            <a:r>
              <a:rPr sz="500" b="1" spc="5" dirty="0">
                <a:latin typeface="Calibri"/>
                <a:cs typeface="Calibri"/>
              </a:rPr>
              <a:t> p</a:t>
            </a:r>
            <a:r>
              <a:rPr sz="500" b="1" spc="-5" dirty="0">
                <a:latin typeface="Calibri"/>
                <a:cs typeface="Calibri"/>
              </a:rPr>
              <a:t>er</a:t>
            </a:r>
            <a:r>
              <a:rPr sz="500" b="1" dirty="0">
                <a:latin typeface="Calibri"/>
                <a:cs typeface="Calibri"/>
              </a:rPr>
              <a:t>so</a:t>
            </a:r>
            <a:r>
              <a:rPr sz="500" b="1" spc="-10" dirty="0">
                <a:latin typeface="Calibri"/>
                <a:cs typeface="Calibri"/>
              </a:rPr>
              <a:t>n</a:t>
            </a:r>
            <a:r>
              <a:rPr sz="500" b="1" dirty="0">
                <a:latin typeface="Calibri"/>
                <a:cs typeface="Calibri"/>
              </a:rPr>
              <a:t>a</a:t>
            </a:r>
            <a:r>
              <a:rPr sz="500" b="1" spc="-5" dirty="0">
                <a:latin typeface="Calibri"/>
                <a:cs typeface="Calibri"/>
              </a:rPr>
              <a:t>li</a:t>
            </a:r>
            <a:r>
              <a:rPr sz="500" b="1" dirty="0">
                <a:latin typeface="Calibri"/>
                <a:cs typeface="Calibri"/>
              </a:rPr>
              <a:t>zzati.</a:t>
            </a:r>
            <a:endParaRPr sz="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0">
              <a:latin typeface="Calibri"/>
              <a:cs typeface="Calibri"/>
            </a:endParaRPr>
          </a:p>
          <a:p>
            <a:pPr marL="209550" marR="693420" algn="just">
              <a:lnSpc>
                <a:spcPct val="100000"/>
              </a:lnSpc>
            </a:pPr>
            <a:r>
              <a:rPr sz="500" dirty="0">
                <a:latin typeface="Calibri"/>
                <a:cs typeface="Calibri"/>
              </a:rPr>
              <a:t>Il </a:t>
            </a:r>
            <a:r>
              <a:rPr sz="500" spc="-5" dirty="0">
                <a:latin typeface="Calibri"/>
                <a:cs typeface="Calibri"/>
              </a:rPr>
              <a:t>team interprofessionale diventa </a:t>
            </a:r>
            <a:r>
              <a:rPr sz="500" dirty="0">
                <a:latin typeface="Calibri"/>
                <a:cs typeface="Calibri"/>
              </a:rPr>
              <a:t>lo </a:t>
            </a:r>
            <a:r>
              <a:rPr sz="500" b="1" spc="-5" dirty="0">
                <a:latin typeface="Calibri"/>
                <a:cs typeface="Calibri"/>
              </a:rPr>
              <a:t>strumento centrale </a:t>
            </a:r>
            <a:r>
              <a:rPr sz="500" b="1" spc="5" dirty="0">
                <a:latin typeface="Calibri"/>
                <a:cs typeface="Calibri"/>
              </a:rPr>
              <a:t>di </a:t>
            </a:r>
            <a:r>
              <a:rPr sz="500" b="1" spc="10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i</a:t>
            </a:r>
            <a:r>
              <a:rPr sz="500" b="1" spc="5" dirty="0">
                <a:latin typeface="Calibri"/>
                <a:cs typeface="Calibri"/>
              </a:rPr>
              <a:t>n</a:t>
            </a:r>
            <a:r>
              <a:rPr sz="500" b="1" dirty="0">
                <a:latin typeface="Calibri"/>
                <a:cs typeface="Calibri"/>
              </a:rPr>
              <a:t>t</a:t>
            </a:r>
            <a:r>
              <a:rPr sz="500" b="1" spc="-5" dirty="0">
                <a:latin typeface="Calibri"/>
                <a:cs typeface="Calibri"/>
              </a:rPr>
              <a:t>eg</a:t>
            </a:r>
            <a:r>
              <a:rPr sz="500" b="1" dirty="0">
                <a:latin typeface="Calibri"/>
                <a:cs typeface="Calibri"/>
              </a:rPr>
              <a:t>raz</a:t>
            </a:r>
            <a:r>
              <a:rPr sz="500" b="1" spc="-5" dirty="0">
                <a:latin typeface="Calibri"/>
                <a:cs typeface="Calibri"/>
              </a:rPr>
              <a:t>i</a:t>
            </a:r>
            <a:r>
              <a:rPr sz="500" b="1" dirty="0">
                <a:latin typeface="Calibri"/>
                <a:cs typeface="Calibri"/>
              </a:rPr>
              <a:t>o</a:t>
            </a:r>
            <a:r>
              <a:rPr sz="500" b="1" spc="5" dirty="0">
                <a:latin typeface="Calibri"/>
                <a:cs typeface="Calibri"/>
              </a:rPr>
              <a:t>n</a:t>
            </a:r>
            <a:r>
              <a:rPr sz="500" b="1" dirty="0">
                <a:latin typeface="Calibri"/>
                <a:cs typeface="Calibri"/>
              </a:rPr>
              <a:t>e</a:t>
            </a:r>
            <a:r>
              <a:rPr sz="500" b="1" spc="-4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ne</a:t>
            </a:r>
            <a:r>
              <a:rPr sz="500" dirty="0">
                <a:latin typeface="Calibri"/>
                <a:cs typeface="Calibri"/>
              </a:rPr>
              <a:t>lla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</a:t>
            </a:r>
            <a:r>
              <a:rPr sz="500" dirty="0">
                <a:latin typeface="Calibri"/>
                <a:cs typeface="Calibri"/>
              </a:rPr>
              <a:t>ra</a:t>
            </a:r>
            <a:r>
              <a:rPr sz="500" spc="-5" dirty="0">
                <a:latin typeface="Calibri"/>
                <a:cs typeface="Calibri"/>
              </a:rPr>
              <a:t>t</a:t>
            </a:r>
            <a:r>
              <a:rPr sz="500" dirty="0">
                <a:latin typeface="Calibri"/>
                <a:cs typeface="Calibri"/>
              </a:rPr>
              <a:t>ica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cli</a:t>
            </a:r>
            <a:r>
              <a:rPr sz="500" spc="-5" dirty="0">
                <a:latin typeface="Calibri"/>
                <a:cs typeface="Calibri"/>
              </a:rPr>
              <a:t>n</a:t>
            </a:r>
            <a:r>
              <a:rPr sz="500" dirty="0">
                <a:latin typeface="Calibri"/>
                <a:cs typeface="Calibri"/>
              </a:rPr>
              <a:t>ica</a:t>
            </a:r>
            <a:r>
              <a:rPr sz="500" spc="-4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5" dirty="0">
                <a:latin typeface="Calibri"/>
                <a:cs typeface="Calibri"/>
              </a:rPr>
              <a:t> ne</a:t>
            </a:r>
            <a:r>
              <a:rPr sz="500" dirty="0">
                <a:latin typeface="Calibri"/>
                <a:cs typeface="Calibri"/>
              </a:rPr>
              <a:t>lla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ricerca.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656" y="3808882"/>
            <a:ext cx="4508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Calibri"/>
                <a:cs typeface="Calibri"/>
              </a:rPr>
              <a:t>-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4656" y="3961282"/>
            <a:ext cx="4508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Calibri"/>
                <a:cs typeface="Calibri"/>
              </a:rPr>
              <a:t>-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656" y="4190187"/>
            <a:ext cx="45085" cy="254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Calibri"/>
                <a:cs typeface="Calibri"/>
              </a:rPr>
              <a:t>-</a:t>
            </a:r>
            <a:endParaRPr sz="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500" dirty="0">
                <a:latin typeface="Calibri"/>
                <a:cs typeface="Calibri"/>
              </a:rPr>
              <a:t>-</a:t>
            </a:r>
            <a:endParaRPr sz="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500" dirty="0">
                <a:latin typeface="Calibri"/>
                <a:cs typeface="Calibri"/>
              </a:rPr>
              <a:t>-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4656" y="4494987"/>
            <a:ext cx="4508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Calibri"/>
                <a:cs typeface="Calibri"/>
              </a:rPr>
              <a:t>-</a:t>
            </a:r>
            <a:endParaRPr sz="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500" dirty="0">
                <a:latin typeface="Calibri"/>
                <a:cs typeface="Calibri"/>
              </a:rPr>
              <a:t>-</a:t>
            </a:r>
            <a:endParaRPr sz="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500" dirty="0">
                <a:latin typeface="Calibri"/>
                <a:cs typeface="Calibri"/>
              </a:rPr>
              <a:t>-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4656" y="3424106"/>
            <a:ext cx="1741170" cy="132588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635"/>
              </a:spcBef>
            </a:pP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Servizio</a:t>
            </a:r>
            <a:r>
              <a:rPr sz="800" b="1" i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di Psicologia</a:t>
            </a:r>
            <a:r>
              <a:rPr sz="800" b="1" i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Clinica</a:t>
            </a:r>
            <a:endParaRPr sz="800">
              <a:latin typeface="Calibri"/>
              <a:cs typeface="Calibri"/>
            </a:endParaRPr>
          </a:p>
          <a:p>
            <a:pPr marL="184785" marR="33020" indent="-172720">
              <a:lnSpc>
                <a:spcPct val="100000"/>
              </a:lnSpc>
              <a:spcBef>
                <a:spcPts val="335"/>
              </a:spcBef>
              <a:tabLst>
                <a:tab pos="184785" algn="l"/>
              </a:tabLst>
            </a:pPr>
            <a:r>
              <a:rPr sz="500" dirty="0">
                <a:latin typeface="Calibri"/>
                <a:cs typeface="Calibri"/>
              </a:rPr>
              <a:t>-	Pre</a:t>
            </a:r>
            <a:r>
              <a:rPr sz="500" spc="-5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a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in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carico</a:t>
            </a:r>
            <a:r>
              <a:rPr sz="500" spc="-3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val</a:t>
            </a:r>
            <a:r>
              <a:rPr sz="500" spc="-5" dirty="0">
                <a:latin typeface="Calibri"/>
                <a:cs typeface="Calibri"/>
              </a:rPr>
              <a:t>uta</a:t>
            </a:r>
            <a:r>
              <a:rPr sz="500" dirty="0">
                <a:latin typeface="Calibri"/>
                <a:cs typeface="Calibri"/>
              </a:rPr>
              <a:t>tiva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5" dirty="0">
                <a:latin typeface="Calibri"/>
                <a:cs typeface="Calibri"/>
              </a:rPr>
              <a:t> d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s</a:t>
            </a:r>
            <a:r>
              <a:rPr sz="500" spc="-5" dirty="0">
                <a:latin typeface="Calibri"/>
                <a:cs typeface="Calibri"/>
              </a:rPr>
              <a:t>uppo</a:t>
            </a:r>
            <a:r>
              <a:rPr sz="500" dirty="0">
                <a:latin typeface="Calibri"/>
                <a:cs typeface="Calibri"/>
              </a:rPr>
              <a:t>rto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 pa</a:t>
            </a:r>
            <a:r>
              <a:rPr sz="500" dirty="0">
                <a:latin typeface="Calibri"/>
                <a:cs typeface="Calibri"/>
              </a:rPr>
              <a:t>zienti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tramite  </a:t>
            </a:r>
            <a:r>
              <a:rPr sz="500" spc="-5" dirty="0">
                <a:latin typeface="Calibri"/>
                <a:cs typeface="Calibri"/>
              </a:rPr>
              <a:t>apposita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scheda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 segnalazione</a:t>
            </a:r>
            <a:endParaRPr sz="500">
              <a:latin typeface="Calibri"/>
              <a:cs typeface="Calibri"/>
            </a:endParaRPr>
          </a:p>
          <a:p>
            <a:pPr marL="184785" marR="199390">
              <a:lnSpc>
                <a:spcPct val="100000"/>
              </a:lnSpc>
            </a:pPr>
            <a:r>
              <a:rPr sz="500" spc="-5" dirty="0">
                <a:latin typeface="Calibri"/>
                <a:cs typeface="Calibri"/>
              </a:rPr>
              <a:t>Colloqui specifici </a:t>
            </a:r>
            <a:r>
              <a:rPr sz="500" dirty="0">
                <a:latin typeface="Calibri"/>
                <a:cs typeface="Calibri"/>
              </a:rPr>
              <a:t>con pazienti e familiari </a:t>
            </a:r>
            <a:r>
              <a:rPr sz="500" spc="-5" dirty="0">
                <a:latin typeface="Calibri"/>
                <a:cs typeface="Calibri"/>
              </a:rPr>
              <a:t>individuali </a:t>
            </a:r>
            <a:r>
              <a:rPr sz="500" dirty="0">
                <a:latin typeface="Calibri"/>
                <a:cs typeface="Calibri"/>
              </a:rPr>
              <a:t>e </a:t>
            </a:r>
            <a:r>
              <a:rPr sz="500" spc="-10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congiunti</a:t>
            </a:r>
            <a:endParaRPr sz="500">
              <a:latin typeface="Calibri"/>
              <a:cs typeface="Calibri"/>
            </a:endParaRPr>
          </a:p>
          <a:p>
            <a:pPr marL="184785" marR="5080">
              <a:lnSpc>
                <a:spcPct val="100000"/>
              </a:lnSpc>
              <a:spcBef>
                <a:spcPts val="5"/>
              </a:spcBef>
            </a:pP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nt</a:t>
            </a:r>
            <a:r>
              <a:rPr sz="500" dirty="0">
                <a:latin typeface="Calibri"/>
                <a:cs typeface="Calibri"/>
              </a:rPr>
              <a:t>egr</a:t>
            </a:r>
            <a:r>
              <a:rPr sz="500" spc="-5" dirty="0">
                <a:latin typeface="Calibri"/>
                <a:cs typeface="Calibri"/>
              </a:rPr>
              <a:t>a</a:t>
            </a:r>
            <a:r>
              <a:rPr sz="500" dirty="0">
                <a:latin typeface="Calibri"/>
                <a:cs typeface="Calibri"/>
              </a:rPr>
              <a:t>zi</a:t>
            </a:r>
            <a:r>
              <a:rPr sz="500" spc="-5" dirty="0">
                <a:latin typeface="Calibri"/>
                <a:cs typeface="Calibri"/>
              </a:rPr>
              <a:t>on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</a:t>
            </a:r>
            <a:r>
              <a:rPr sz="500" dirty="0">
                <a:latin typeface="Calibri"/>
                <a:cs typeface="Calibri"/>
              </a:rPr>
              <a:t>el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s</a:t>
            </a:r>
            <a:r>
              <a:rPr sz="500" spc="-5" dirty="0">
                <a:latin typeface="Calibri"/>
                <a:cs typeface="Calibri"/>
              </a:rPr>
              <a:t>uppo</a:t>
            </a:r>
            <a:r>
              <a:rPr sz="500" dirty="0">
                <a:latin typeface="Calibri"/>
                <a:cs typeface="Calibri"/>
              </a:rPr>
              <a:t>r</a:t>
            </a:r>
            <a:r>
              <a:rPr sz="500" spc="-5" dirty="0">
                <a:latin typeface="Calibri"/>
                <a:cs typeface="Calibri"/>
              </a:rPr>
              <a:t>t</a:t>
            </a:r>
            <a:r>
              <a:rPr sz="500" dirty="0">
                <a:latin typeface="Calibri"/>
                <a:cs typeface="Calibri"/>
              </a:rPr>
              <a:t>o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</a:t>
            </a:r>
            <a:r>
              <a:rPr sz="500" spc="5" dirty="0">
                <a:latin typeface="Calibri"/>
                <a:cs typeface="Calibri"/>
              </a:rPr>
              <a:t>m</a:t>
            </a:r>
            <a:r>
              <a:rPr sz="500" spc="-5" dirty="0">
                <a:latin typeface="Calibri"/>
                <a:cs typeface="Calibri"/>
              </a:rPr>
              <a:t>b</a:t>
            </a:r>
            <a:r>
              <a:rPr sz="500" dirty="0">
                <a:latin typeface="Calibri"/>
                <a:cs typeface="Calibri"/>
              </a:rPr>
              <a:t>ie</a:t>
            </a:r>
            <a:r>
              <a:rPr sz="500" spc="-5" dirty="0">
                <a:latin typeface="Calibri"/>
                <a:cs typeface="Calibri"/>
              </a:rPr>
              <a:t>nta</a:t>
            </a:r>
            <a:r>
              <a:rPr sz="500" dirty="0">
                <a:latin typeface="Calibri"/>
                <a:cs typeface="Calibri"/>
              </a:rPr>
              <a:t>le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att</a:t>
            </a:r>
            <a:r>
              <a:rPr sz="500" dirty="0">
                <a:latin typeface="Calibri"/>
                <a:cs typeface="Calibri"/>
              </a:rPr>
              <a:t>r</a:t>
            </a:r>
            <a:r>
              <a:rPr sz="500" spc="-5" dirty="0">
                <a:latin typeface="Calibri"/>
                <a:cs typeface="Calibri"/>
              </a:rPr>
              <a:t>a</a:t>
            </a:r>
            <a:r>
              <a:rPr sz="500" dirty="0">
                <a:latin typeface="Calibri"/>
                <a:cs typeface="Calibri"/>
              </a:rPr>
              <a:t>ver</a:t>
            </a:r>
            <a:r>
              <a:rPr sz="500" spc="-10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o  </a:t>
            </a:r>
            <a:r>
              <a:rPr sz="500" spc="-5" dirty="0">
                <a:latin typeface="Calibri"/>
                <a:cs typeface="Calibri"/>
              </a:rPr>
              <a:t>osservazione </a:t>
            </a:r>
            <a:r>
              <a:rPr sz="500" dirty="0">
                <a:latin typeface="Calibri"/>
                <a:cs typeface="Calibri"/>
              </a:rPr>
              <a:t>permanente </a:t>
            </a:r>
            <a:r>
              <a:rPr sz="500" spc="-5" dirty="0">
                <a:latin typeface="Calibri"/>
                <a:cs typeface="Calibri"/>
              </a:rPr>
              <a:t>di </a:t>
            </a:r>
            <a:r>
              <a:rPr sz="500" dirty="0">
                <a:latin typeface="Calibri"/>
                <a:cs typeface="Calibri"/>
              </a:rPr>
              <a:t>paziente e </a:t>
            </a:r>
            <a:r>
              <a:rPr sz="500" spc="-5" dirty="0">
                <a:latin typeface="Calibri"/>
                <a:cs typeface="Calibri"/>
              </a:rPr>
              <a:t>familiare </a:t>
            </a:r>
            <a:r>
              <a:rPr sz="500" dirty="0">
                <a:latin typeface="Calibri"/>
                <a:cs typeface="Calibri"/>
              </a:rPr>
              <a:t>e </a:t>
            </a:r>
            <a:r>
              <a:rPr sz="500" spc="-5" dirty="0">
                <a:latin typeface="Calibri"/>
                <a:cs typeface="Calibri"/>
              </a:rPr>
              <a:t>raccordo </a:t>
            </a:r>
            <a:r>
              <a:rPr sz="500" spc="-1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quo</a:t>
            </a:r>
            <a:r>
              <a:rPr sz="500" dirty="0">
                <a:latin typeface="Calibri"/>
                <a:cs typeface="Calibri"/>
              </a:rPr>
              <a:t>ti</a:t>
            </a:r>
            <a:r>
              <a:rPr sz="500" spc="-5" dirty="0">
                <a:latin typeface="Calibri"/>
                <a:cs typeface="Calibri"/>
              </a:rPr>
              <a:t>d</a:t>
            </a:r>
            <a:r>
              <a:rPr sz="500" dirty="0">
                <a:latin typeface="Calibri"/>
                <a:cs typeface="Calibri"/>
              </a:rPr>
              <a:t>ia</a:t>
            </a:r>
            <a:r>
              <a:rPr sz="500" spc="-5" dirty="0">
                <a:latin typeface="Calibri"/>
                <a:cs typeface="Calibri"/>
              </a:rPr>
              <a:t>n</a:t>
            </a:r>
            <a:r>
              <a:rPr sz="500" dirty="0">
                <a:latin typeface="Calibri"/>
                <a:cs typeface="Calibri"/>
              </a:rPr>
              <a:t>o</a:t>
            </a:r>
            <a:r>
              <a:rPr sz="500" spc="-3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</a:t>
            </a:r>
            <a:r>
              <a:rPr sz="500" spc="-5" dirty="0">
                <a:latin typeface="Calibri"/>
                <a:cs typeface="Calibri"/>
              </a:rPr>
              <a:t>o</a:t>
            </a:r>
            <a:r>
              <a:rPr sz="500" dirty="0">
                <a:latin typeface="Calibri"/>
                <a:cs typeface="Calibri"/>
              </a:rPr>
              <a:t>n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ope</a:t>
            </a:r>
            <a:r>
              <a:rPr sz="500" dirty="0">
                <a:latin typeface="Calibri"/>
                <a:cs typeface="Calibri"/>
              </a:rPr>
              <a:t>ra</a:t>
            </a:r>
            <a:r>
              <a:rPr sz="500" spc="-5" dirty="0">
                <a:latin typeface="Calibri"/>
                <a:cs typeface="Calibri"/>
              </a:rPr>
              <a:t>to</a:t>
            </a:r>
            <a:r>
              <a:rPr sz="500" dirty="0">
                <a:latin typeface="Calibri"/>
                <a:cs typeface="Calibri"/>
              </a:rPr>
              <a:t>ri</a:t>
            </a:r>
            <a:r>
              <a:rPr sz="500" spc="-4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5" dirty="0">
                <a:latin typeface="Calibri"/>
                <a:cs typeface="Calibri"/>
              </a:rPr>
              <a:t> S</a:t>
            </a:r>
            <a:r>
              <a:rPr sz="500" dirty="0">
                <a:latin typeface="Calibri"/>
                <a:cs typeface="Calibri"/>
              </a:rPr>
              <a:t>ervizi</a:t>
            </a:r>
            <a:endParaRPr sz="500">
              <a:latin typeface="Calibri"/>
              <a:cs typeface="Calibri"/>
            </a:endParaRPr>
          </a:p>
          <a:p>
            <a:pPr marL="184785" marR="222250">
              <a:lnSpc>
                <a:spcPct val="100000"/>
              </a:lnSpc>
            </a:pPr>
            <a:r>
              <a:rPr sz="500" dirty="0">
                <a:latin typeface="Calibri"/>
                <a:cs typeface="Calibri"/>
              </a:rPr>
              <a:t>Modulazione </a:t>
            </a:r>
            <a:r>
              <a:rPr sz="500" spc="-5" dirty="0">
                <a:latin typeface="Calibri"/>
                <a:cs typeface="Calibri"/>
              </a:rPr>
              <a:t>della </a:t>
            </a:r>
            <a:r>
              <a:rPr sz="500" dirty="0">
                <a:latin typeface="Calibri"/>
                <a:cs typeface="Calibri"/>
              </a:rPr>
              <a:t>terapia </a:t>
            </a:r>
            <a:r>
              <a:rPr sz="500" spc="-5" dirty="0">
                <a:latin typeface="Calibri"/>
                <a:cs typeface="Calibri"/>
              </a:rPr>
              <a:t>psicofarmacologica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Affiancamento durante </a:t>
            </a:r>
            <a:r>
              <a:rPr sz="500" dirty="0">
                <a:latin typeface="Calibri"/>
                <a:cs typeface="Calibri"/>
              </a:rPr>
              <a:t>i </a:t>
            </a:r>
            <a:r>
              <a:rPr sz="500" spc="-5" dirty="0">
                <a:latin typeface="Calibri"/>
                <a:cs typeface="Calibri"/>
              </a:rPr>
              <a:t>trattamenti riabilitativi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Partecipazione </a:t>
            </a:r>
            <a:r>
              <a:rPr sz="500" dirty="0">
                <a:latin typeface="Calibri"/>
                <a:cs typeface="Calibri"/>
              </a:rPr>
              <a:t>ai team e alla </a:t>
            </a:r>
            <a:r>
              <a:rPr sz="500" spc="-5" dirty="0">
                <a:latin typeface="Calibri"/>
                <a:cs typeface="Calibri"/>
              </a:rPr>
              <a:t>stesura della </a:t>
            </a:r>
            <a:r>
              <a:rPr sz="500" dirty="0">
                <a:latin typeface="Calibri"/>
                <a:cs typeface="Calibri"/>
              </a:rPr>
              <a:t>lettera </a:t>
            </a:r>
            <a:r>
              <a:rPr sz="500" spc="-5" dirty="0">
                <a:latin typeface="Calibri"/>
                <a:cs typeface="Calibri"/>
              </a:rPr>
              <a:t>di </a:t>
            </a:r>
            <a:r>
              <a:rPr sz="500" spc="-1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dimissione</a:t>
            </a:r>
            <a:endParaRPr sz="500">
              <a:latin typeface="Calibri"/>
              <a:cs typeface="Calibri"/>
            </a:endParaRPr>
          </a:p>
          <a:p>
            <a:pPr marL="184785" marR="265430">
              <a:lnSpc>
                <a:spcPct val="100000"/>
              </a:lnSpc>
            </a:pPr>
            <a:r>
              <a:rPr sz="500" spc="-5" dirty="0">
                <a:latin typeface="Calibri"/>
                <a:cs typeface="Calibri"/>
              </a:rPr>
              <a:t>Confronti </a:t>
            </a:r>
            <a:r>
              <a:rPr sz="500" dirty="0">
                <a:latin typeface="Calibri"/>
                <a:cs typeface="Calibri"/>
              </a:rPr>
              <a:t>con servizi </a:t>
            </a:r>
            <a:r>
              <a:rPr sz="500" spc="-5" dirty="0">
                <a:latin typeface="Calibri"/>
                <a:cs typeface="Calibri"/>
              </a:rPr>
              <a:t>interni/esterni </a:t>
            </a:r>
            <a:r>
              <a:rPr sz="500" dirty="0">
                <a:latin typeface="Calibri"/>
                <a:cs typeface="Calibri"/>
              </a:rPr>
              <a:t>e </a:t>
            </a:r>
            <a:r>
              <a:rPr sz="500" spc="-5" dirty="0">
                <a:latin typeface="Calibri"/>
                <a:cs typeface="Calibri"/>
              </a:rPr>
              <a:t>associazioni </a:t>
            </a:r>
            <a:r>
              <a:rPr sz="500" spc="-1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Fo</a:t>
            </a:r>
            <a:r>
              <a:rPr sz="500" dirty="0">
                <a:latin typeface="Calibri"/>
                <a:cs typeface="Calibri"/>
              </a:rPr>
              <a:t>r</a:t>
            </a:r>
            <a:r>
              <a:rPr sz="500" spc="5" dirty="0">
                <a:latin typeface="Calibri"/>
                <a:cs typeface="Calibri"/>
              </a:rPr>
              <a:t>m</a:t>
            </a:r>
            <a:r>
              <a:rPr sz="500" dirty="0">
                <a:latin typeface="Calibri"/>
                <a:cs typeface="Calibri"/>
              </a:rPr>
              <a:t>azi</a:t>
            </a:r>
            <a:r>
              <a:rPr sz="500" spc="-5" dirty="0">
                <a:latin typeface="Calibri"/>
                <a:cs typeface="Calibri"/>
              </a:rPr>
              <a:t>on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nte</a:t>
            </a:r>
            <a:r>
              <a:rPr sz="500" dirty="0">
                <a:latin typeface="Calibri"/>
                <a:cs typeface="Calibri"/>
              </a:rPr>
              <a:t>r</a:t>
            </a:r>
            <a:r>
              <a:rPr sz="500" spc="-5" dirty="0">
                <a:latin typeface="Calibri"/>
                <a:cs typeface="Calibri"/>
              </a:rPr>
              <a:t>na/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5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ter</a:t>
            </a:r>
            <a:r>
              <a:rPr sz="500" spc="-5" dirty="0">
                <a:latin typeface="Calibri"/>
                <a:cs typeface="Calibri"/>
              </a:rPr>
              <a:t>na</a:t>
            </a:r>
            <a:endParaRPr sz="500">
              <a:latin typeface="Calibri"/>
              <a:cs typeface="Calibri"/>
            </a:endParaRPr>
          </a:p>
          <a:p>
            <a:pPr marL="184785">
              <a:lnSpc>
                <a:spcPct val="100000"/>
              </a:lnSpc>
            </a:pPr>
            <a:r>
              <a:rPr sz="500" dirty="0">
                <a:latin typeface="Calibri"/>
                <a:cs typeface="Calibri"/>
              </a:rPr>
              <a:t>Ricerca</a:t>
            </a:r>
            <a:r>
              <a:rPr sz="500" spc="-3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integrata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 </a:t>
            </a:r>
            <a:r>
              <a:rPr sz="500" spc="-5" dirty="0">
                <a:latin typeface="Calibri"/>
                <a:cs typeface="Calibri"/>
              </a:rPr>
              <a:t>pubblicazione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dei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lavori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92088" y="4093913"/>
            <a:ext cx="2123440" cy="62992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652780">
              <a:lnSpc>
                <a:spcPct val="100000"/>
              </a:lnSpc>
              <a:spcBef>
                <a:spcPts val="215"/>
              </a:spcBef>
            </a:pP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upe</a:t>
            </a:r>
            <a:r>
              <a:rPr sz="800" b="1" i="1" spc="5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800" b="1" i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800" b="1" i="1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oso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m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at</a:t>
            </a:r>
            <a:r>
              <a:rPr sz="800" b="1" i="1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co</a:t>
            </a: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80"/>
              </a:spcBef>
            </a:pPr>
            <a:r>
              <a:rPr sz="500" dirty="0">
                <a:latin typeface="Calibri"/>
                <a:cs typeface="Calibri"/>
              </a:rPr>
              <a:t>Le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valutazioni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multidisciplinari,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effettuate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nel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corso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ricovero,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hanno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evidenziato una compromissione</a:t>
            </a:r>
            <a:r>
              <a:rPr sz="500" spc="1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della salute </a:t>
            </a:r>
            <a:r>
              <a:rPr sz="500" dirty="0">
                <a:latin typeface="Calibri"/>
                <a:cs typeface="Calibri"/>
              </a:rPr>
              <a:t>e </a:t>
            </a:r>
            <a:r>
              <a:rPr sz="500" spc="-5" dirty="0">
                <a:latin typeface="Calibri"/>
                <a:cs typeface="Calibri"/>
              </a:rPr>
              <a:t>degli indici funzionali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dei pazienti </a:t>
            </a:r>
            <a:r>
              <a:rPr sz="500" dirty="0">
                <a:latin typeface="Calibri"/>
                <a:cs typeface="Calibri"/>
              </a:rPr>
              <a:t> in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riabilitazione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intensiva</a:t>
            </a:r>
            <a:r>
              <a:rPr sz="500" spc="-2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che </a:t>
            </a:r>
            <a:r>
              <a:rPr sz="500" spc="-5" dirty="0">
                <a:latin typeface="Calibri"/>
                <a:cs typeface="Calibri"/>
              </a:rPr>
              <a:t>migliorano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sensibilmente</a:t>
            </a:r>
            <a:r>
              <a:rPr sz="500" spc="-4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alla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dimissione.</a:t>
            </a:r>
            <a:endParaRPr sz="5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500" dirty="0">
                <a:latin typeface="Calibri"/>
                <a:cs typeface="Calibri"/>
              </a:rPr>
              <a:t>Le </a:t>
            </a:r>
            <a:r>
              <a:rPr sz="500" spc="-5" dirty="0">
                <a:latin typeface="Calibri"/>
                <a:cs typeface="Calibri"/>
              </a:rPr>
              <a:t>osservazioni emergenti dalla pratica clinica </a:t>
            </a:r>
            <a:r>
              <a:rPr sz="500" dirty="0">
                <a:latin typeface="Calibri"/>
                <a:cs typeface="Calibri"/>
              </a:rPr>
              <a:t>e </a:t>
            </a:r>
            <a:r>
              <a:rPr sz="500" spc="-5" dirty="0">
                <a:latin typeface="Calibri"/>
                <a:cs typeface="Calibri"/>
              </a:rPr>
              <a:t>dagli studi condotti </a:t>
            </a:r>
            <a:r>
              <a:rPr sz="500" dirty="0">
                <a:latin typeface="Calibri"/>
                <a:cs typeface="Calibri"/>
              </a:rPr>
              <a:t>in </a:t>
            </a:r>
            <a:r>
              <a:rPr sz="500" spc="-5" dirty="0">
                <a:latin typeface="Calibri"/>
                <a:cs typeface="Calibri"/>
              </a:rPr>
              <a:t>ambito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riabilitativo denotano </a:t>
            </a:r>
            <a:r>
              <a:rPr sz="500" dirty="0">
                <a:latin typeface="Calibri"/>
                <a:cs typeface="Calibri"/>
              </a:rPr>
              <a:t>che </a:t>
            </a:r>
            <a:r>
              <a:rPr sz="500" b="1" spc="-5" dirty="0">
                <a:latin typeface="Calibri"/>
                <a:cs typeface="Calibri"/>
              </a:rPr>
              <a:t>l'approccio </a:t>
            </a:r>
            <a:r>
              <a:rPr sz="500" b="1" dirty="0">
                <a:latin typeface="Calibri"/>
                <a:cs typeface="Calibri"/>
              </a:rPr>
              <a:t>psicosomatico </a:t>
            </a:r>
            <a:r>
              <a:rPr sz="500" b="1" spc="-5" dirty="0">
                <a:latin typeface="Calibri"/>
                <a:cs typeface="Calibri"/>
              </a:rPr>
              <a:t>risulta vantaggioso per il 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recupero</a:t>
            </a:r>
            <a:r>
              <a:rPr sz="500" b="1" spc="-2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della</a:t>
            </a:r>
            <a:r>
              <a:rPr sz="500" b="1" spc="-1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salute</a:t>
            </a:r>
            <a:r>
              <a:rPr sz="500" b="1" spc="-20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e</a:t>
            </a:r>
            <a:r>
              <a:rPr sz="500" b="1" spc="-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del</a:t>
            </a:r>
            <a:r>
              <a:rPr sz="500" b="1" spc="-10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benessere</a:t>
            </a:r>
            <a:r>
              <a:rPr sz="500" b="1" spc="-4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dei</a:t>
            </a:r>
            <a:r>
              <a:rPr sz="500" b="1" spc="-20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pazienti</a:t>
            </a:r>
            <a:r>
              <a:rPr sz="500" b="1" spc="-3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e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dei</a:t>
            </a:r>
            <a:r>
              <a:rPr sz="500" b="1" spc="-20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familiari</a:t>
            </a:r>
            <a:r>
              <a:rPr sz="500" spc="-5" dirty="0">
                <a:latin typeface="Calibri"/>
                <a:cs typeface="Calibri"/>
              </a:rPr>
              <a:t>.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94861" y="3830194"/>
            <a:ext cx="1921510" cy="76517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600710">
              <a:lnSpc>
                <a:spcPct val="100000"/>
              </a:lnSpc>
              <a:spcBef>
                <a:spcPts val="505"/>
              </a:spcBef>
            </a:pP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Conclusioni</a:t>
            </a: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254"/>
              </a:spcBef>
            </a:pPr>
            <a:r>
              <a:rPr sz="500" spc="-5" dirty="0">
                <a:latin typeface="Calibri"/>
                <a:cs typeface="Calibri"/>
              </a:rPr>
              <a:t>Nella pratica clinica riabilitativa il recupero dei pazienti </a:t>
            </a:r>
            <a:r>
              <a:rPr sz="500" dirty="0">
                <a:latin typeface="Calibri"/>
                <a:cs typeface="Calibri"/>
              </a:rPr>
              <a:t>e </a:t>
            </a:r>
            <a:r>
              <a:rPr sz="500" spc="-5" dirty="0">
                <a:latin typeface="Calibri"/>
                <a:cs typeface="Calibri"/>
              </a:rPr>
              <a:t>dei caregiver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risulta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dall'integrazione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multidisciplinare</a:t>
            </a:r>
            <a:r>
              <a:rPr sz="500" dirty="0">
                <a:latin typeface="Calibri"/>
                <a:cs typeface="Calibri"/>
              </a:rPr>
              <a:t> ed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interprofessionale.</a:t>
            </a:r>
            <a:r>
              <a:rPr sz="500" dirty="0">
                <a:latin typeface="Calibri"/>
                <a:cs typeface="Calibri"/>
              </a:rPr>
              <a:t> È 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importante includere valutazioni tempestive del disagio psicologico del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paziente</a:t>
            </a:r>
            <a:r>
              <a:rPr sz="500" dirty="0">
                <a:latin typeface="Calibri"/>
                <a:cs typeface="Calibri"/>
              </a:rPr>
              <a:t> e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delle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risorse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disponibili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per</a:t>
            </a:r>
            <a:r>
              <a:rPr sz="500" dirty="0">
                <a:latin typeface="Calibri"/>
                <a:cs typeface="Calibri"/>
              </a:rPr>
              <a:t> il</a:t>
            </a:r>
            <a:r>
              <a:rPr sz="500" spc="114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recupero,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al</a:t>
            </a:r>
            <a:r>
              <a:rPr sz="500" spc="9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fine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15" dirty="0">
                <a:latin typeface="Calibri"/>
                <a:cs typeface="Calibri"/>
              </a:rPr>
              <a:t>di 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implementare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strategie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terapeutiche</a:t>
            </a:r>
            <a:r>
              <a:rPr sz="500" b="1" dirty="0">
                <a:latin typeface="Calibri"/>
                <a:cs typeface="Calibri"/>
              </a:rPr>
              <a:t> di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intervento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all’interno 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dell’approccio riabilitativo psicosomatico integrato, incluso il supporto </a:t>
            </a:r>
            <a:r>
              <a:rPr sz="500" b="1" dirty="0">
                <a:latin typeface="Calibri"/>
                <a:cs typeface="Calibri"/>
              </a:rPr>
              <a:t> psicologico</a:t>
            </a:r>
            <a:r>
              <a:rPr sz="500" b="1" spc="-10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specifico</a:t>
            </a:r>
            <a:r>
              <a:rPr sz="500" b="1" dirty="0">
                <a:latin typeface="Calibri"/>
                <a:cs typeface="Calibri"/>
              </a:rPr>
              <a:t> ai</a:t>
            </a:r>
            <a:r>
              <a:rPr sz="500" b="1" spc="-10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pazienti</a:t>
            </a:r>
            <a:r>
              <a:rPr sz="500" b="1" spc="-3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e</a:t>
            </a:r>
            <a:r>
              <a:rPr sz="500" b="1" spc="-10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ai </a:t>
            </a:r>
            <a:r>
              <a:rPr sz="500" b="1" spc="-5" dirty="0">
                <a:latin typeface="Calibri"/>
                <a:cs typeface="Calibri"/>
              </a:rPr>
              <a:t>loro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famigliari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98646" y="1004142"/>
            <a:ext cx="2117725" cy="10947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5240" algn="ctr">
              <a:lnSpc>
                <a:spcPct val="100000"/>
              </a:lnSpc>
              <a:spcBef>
                <a:spcPts val="625"/>
              </a:spcBef>
            </a:pP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Background</a:t>
            </a: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330"/>
              </a:spcBef>
            </a:pPr>
            <a:r>
              <a:rPr sz="500" dirty="0">
                <a:latin typeface="Calibri"/>
                <a:cs typeface="Calibri"/>
              </a:rPr>
              <a:t>Il </a:t>
            </a:r>
            <a:r>
              <a:rPr sz="500" spc="-5" dirty="0">
                <a:latin typeface="Calibri"/>
                <a:cs typeface="Calibri"/>
              </a:rPr>
              <a:t>concetto </a:t>
            </a:r>
            <a:r>
              <a:rPr sz="500" spc="-10" dirty="0">
                <a:latin typeface="Calibri"/>
                <a:cs typeface="Calibri"/>
              </a:rPr>
              <a:t>di </a:t>
            </a:r>
            <a:r>
              <a:rPr sz="500" spc="-5" dirty="0">
                <a:latin typeface="Calibri"/>
                <a:cs typeface="Calibri"/>
              </a:rPr>
              <a:t>riabilitazione implica l'interazione </a:t>
            </a:r>
            <a:r>
              <a:rPr sz="500" spc="-10" dirty="0">
                <a:latin typeface="Calibri"/>
                <a:cs typeface="Calibri"/>
              </a:rPr>
              <a:t>di </a:t>
            </a:r>
            <a:r>
              <a:rPr sz="500" spc="-5" dirty="0">
                <a:latin typeface="Calibri"/>
                <a:cs typeface="Calibri"/>
              </a:rPr>
              <a:t>molti fattori. </a:t>
            </a:r>
            <a:r>
              <a:rPr sz="500" dirty="0">
                <a:latin typeface="Calibri"/>
                <a:cs typeface="Calibri"/>
              </a:rPr>
              <a:t>I </a:t>
            </a:r>
            <a:r>
              <a:rPr sz="500" spc="-5" dirty="0">
                <a:latin typeface="Calibri"/>
                <a:cs typeface="Calibri"/>
              </a:rPr>
              <a:t>deficit specifici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dell'ictus interagiscono </a:t>
            </a:r>
            <a:r>
              <a:rPr sz="500" dirty="0">
                <a:latin typeface="Calibri"/>
                <a:cs typeface="Calibri"/>
              </a:rPr>
              <a:t>con </a:t>
            </a:r>
            <a:r>
              <a:rPr sz="500" spc="-5" dirty="0">
                <a:latin typeface="Calibri"/>
                <a:cs typeface="Calibri"/>
              </a:rPr>
              <a:t>l'effetto dell'evento traumatico improvviso </a:t>
            </a:r>
            <a:r>
              <a:rPr sz="500" dirty="0">
                <a:latin typeface="Calibri"/>
                <a:cs typeface="Calibri"/>
              </a:rPr>
              <a:t>e con le 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caratteristiche pregresse </a:t>
            </a:r>
            <a:r>
              <a:rPr sz="500" dirty="0">
                <a:latin typeface="Calibri"/>
                <a:cs typeface="Calibri"/>
              </a:rPr>
              <a:t>e il </a:t>
            </a:r>
            <a:r>
              <a:rPr sz="500" spc="-5" dirty="0">
                <a:latin typeface="Calibri"/>
                <a:cs typeface="Calibri"/>
              </a:rPr>
              <a:t>funzionamento premorboso. </a:t>
            </a:r>
            <a:r>
              <a:rPr sz="500" dirty="0">
                <a:latin typeface="Calibri"/>
                <a:cs typeface="Calibri"/>
              </a:rPr>
              <a:t>Allo </a:t>
            </a:r>
            <a:r>
              <a:rPr sz="500" spc="-5" dirty="0">
                <a:latin typeface="Calibri"/>
                <a:cs typeface="Calibri"/>
              </a:rPr>
              <a:t>stesso tempo, </a:t>
            </a:r>
            <a:r>
              <a:rPr sz="500" spc="-10" dirty="0">
                <a:latin typeface="Calibri"/>
                <a:cs typeface="Calibri"/>
              </a:rPr>
              <a:t>la </a:t>
            </a:r>
            <a:r>
              <a:rPr sz="500" spc="-5" dirty="0">
                <a:latin typeface="Calibri"/>
                <a:cs typeface="Calibri"/>
              </a:rPr>
              <a:t> disponibilità </a:t>
            </a:r>
            <a:r>
              <a:rPr sz="500" spc="-10" dirty="0">
                <a:latin typeface="Calibri"/>
                <a:cs typeface="Calibri"/>
              </a:rPr>
              <a:t>di </a:t>
            </a:r>
            <a:r>
              <a:rPr sz="500" spc="-5" dirty="0">
                <a:latin typeface="Calibri"/>
                <a:cs typeface="Calibri"/>
              </a:rPr>
              <a:t>molte risorse predispone al recupero. </a:t>
            </a:r>
            <a:r>
              <a:rPr sz="500" dirty="0">
                <a:latin typeface="Calibri"/>
                <a:cs typeface="Calibri"/>
              </a:rPr>
              <a:t>La </a:t>
            </a:r>
            <a:r>
              <a:rPr sz="500" spc="-5" dirty="0">
                <a:latin typeface="Calibri"/>
                <a:cs typeface="Calibri"/>
              </a:rPr>
              <a:t>riabilitazione dovrebbe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quindi essere considerata come un complesso processo plastico incentrato sulla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diade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paziente-famiglia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che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acquisisce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un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ruolo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cruciale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all'interno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team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interprofessionale.</a:t>
            </a:r>
            <a:endParaRPr sz="5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500" dirty="0">
                <a:latin typeface="Calibri"/>
                <a:cs typeface="Calibri"/>
              </a:rPr>
              <a:t>Lo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scopo</a:t>
            </a:r>
            <a:r>
              <a:rPr sz="500" dirty="0">
                <a:latin typeface="Calibri"/>
                <a:cs typeface="Calibri"/>
              </a:rPr>
              <a:t> è </a:t>
            </a:r>
            <a:r>
              <a:rPr sz="500" spc="-5" dirty="0">
                <a:latin typeface="Calibri"/>
                <a:cs typeface="Calibri"/>
              </a:rPr>
              <a:t>quello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evidenziare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un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approccio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clinico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finalizzato</a:t>
            </a:r>
            <a:r>
              <a:rPr sz="500" spc="1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alla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presa</a:t>
            </a:r>
            <a:r>
              <a:rPr sz="500" spc="10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in 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carico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globale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paziente</a:t>
            </a:r>
            <a:r>
              <a:rPr sz="500" dirty="0">
                <a:latin typeface="Calibri"/>
                <a:cs typeface="Calibri"/>
              </a:rPr>
              <a:t> e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caregiver</a:t>
            </a:r>
            <a:r>
              <a:rPr sz="500" dirty="0">
                <a:latin typeface="Calibri"/>
                <a:cs typeface="Calibri"/>
              </a:rPr>
              <a:t> che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tenga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conto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delle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molteplici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componenti</a:t>
            </a:r>
            <a:r>
              <a:rPr sz="500" dirty="0">
                <a:latin typeface="Calibri"/>
                <a:cs typeface="Calibri"/>
              </a:rPr>
              <a:t> che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interagiscono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nel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recupero</a:t>
            </a:r>
            <a:r>
              <a:rPr sz="500" dirty="0">
                <a:latin typeface="Calibri"/>
                <a:cs typeface="Calibri"/>
              </a:rPr>
              <a:t> e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nel</a:t>
            </a:r>
            <a:r>
              <a:rPr sz="500" spc="1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reinserimento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psicosociale </a:t>
            </a:r>
            <a:r>
              <a:rPr sz="500" dirty="0">
                <a:latin typeface="Calibri"/>
                <a:cs typeface="Calibri"/>
              </a:rPr>
              <a:t> (Fava,</a:t>
            </a:r>
            <a:r>
              <a:rPr sz="500" spc="-2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G.A.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et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al.,2022;</a:t>
            </a:r>
            <a:r>
              <a:rPr sz="500" spc="-2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Fava,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G.A.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et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al.,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2012)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04788" y="1028832"/>
            <a:ext cx="2352040" cy="102616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75895">
              <a:lnSpc>
                <a:spcPct val="100000"/>
              </a:lnSpc>
              <a:spcBef>
                <a:spcPts val="290"/>
              </a:spcBef>
            </a:pP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Riabilitazione</a:t>
            </a:r>
            <a:r>
              <a:rPr sz="800" b="1" i="1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intensiva</a:t>
            </a:r>
            <a:r>
              <a:rPr sz="800" b="1" i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post-ictus</a:t>
            </a:r>
            <a:r>
              <a:rPr sz="800" b="1" i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 Villa</a:t>
            </a:r>
            <a:r>
              <a:rPr sz="800" b="1" i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Bellombra</a:t>
            </a:r>
            <a:endParaRPr sz="800">
              <a:latin typeface="Calibri"/>
              <a:cs typeface="Calibri"/>
            </a:endParaRPr>
          </a:p>
          <a:p>
            <a:pPr marL="172085" marR="595630" indent="-172720">
              <a:lnSpc>
                <a:spcPct val="100000"/>
              </a:lnSpc>
              <a:spcBef>
                <a:spcPts val="120"/>
              </a:spcBef>
              <a:buChar char="-"/>
              <a:tabLst>
                <a:tab pos="172085" algn="l"/>
                <a:tab pos="172720" algn="l"/>
              </a:tabLst>
            </a:pPr>
            <a:r>
              <a:rPr sz="500" spc="-5" dirty="0">
                <a:latin typeface="Calibri"/>
                <a:cs typeface="Calibri"/>
              </a:rPr>
              <a:t>Valutazione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da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parte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</a:t>
            </a:r>
            <a:r>
              <a:rPr sz="500" dirty="0">
                <a:latin typeface="Calibri"/>
                <a:cs typeface="Calibri"/>
              </a:rPr>
              <a:t> tutti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Servizi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per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l'inquadramento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la 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predisposizione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progetto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riabilitativo</a:t>
            </a:r>
            <a:r>
              <a:rPr sz="500" spc="-3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personalizzato.</a:t>
            </a:r>
            <a:endParaRPr sz="500">
              <a:latin typeface="Calibri"/>
              <a:cs typeface="Calibri"/>
            </a:endParaRPr>
          </a:p>
          <a:p>
            <a:pPr marL="172085" indent="-172720">
              <a:lnSpc>
                <a:spcPct val="100000"/>
              </a:lnSpc>
              <a:buChar char="-"/>
              <a:tabLst>
                <a:tab pos="172085" algn="l"/>
                <a:tab pos="172720" algn="l"/>
              </a:tabLst>
            </a:pPr>
            <a:r>
              <a:rPr sz="500" spc="-5" dirty="0">
                <a:latin typeface="Calibri"/>
                <a:cs typeface="Calibri"/>
              </a:rPr>
              <a:t>A</a:t>
            </a:r>
            <a:r>
              <a:rPr sz="500" dirty="0">
                <a:latin typeface="Calibri"/>
                <a:cs typeface="Calibri"/>
              </a:rPr>
              <a:t>t</a:t>
            </a:r>
            <a:r>
              <a:rPr sz="500" spc="-5" dirty="0">
                <a:latin typeface="Calibri"/>
                <a:cs typeface="Calibri"/>
              </a:rPr>
              <a:t>t</a:t>
            </a:r>
            <a:r>
              <a:rPr sz="500" dirty="0">
                <a:latin typeface="Calibri"/>
                <a:cs typeface="Calibri"/>
              </a:rPr>
              <a:t>ività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cli</a:t>
            </a:r>
            <a:r>
              <a:rPr sz="500" spc="-5" dirty="0">
                <a:latin typeface="Calibri"/>
                <a:cs typeface="Calibri"/>
              </a:rPr>
              <a:t>n</a:t>
            </a:r>
            <a:r>
              <a:rPr sz="500" dirty="0">
                <a:latin typeface="Calibri"/>
                <a:cs typeface="Calibri"/>
              </a:rPr>
              <a:t>ica</a:t>
            </a:r>
            <a:r>
              <a:rPr sz="500" spc="-35" dirty="0">
                <a:latin typeface="Calibri"/>
                <a:cs typeface="Calibri"/>
              </a:rPr>
              <a:t> </a:t>
            </a:r>
            <a:r>
              <a:rPr sz="500" spc="5" dirty="0">
                <a:latin typeface="Calibri"/>
                <a:cs typeface="Calibri"/>
              </a:rPr>
              <a:t>m</a:t>
            </a:r>
            <a:r>
              <a:rPr sz="500" spc="-5" dirty="0">
                <a:latin typeface="Calibri"/>
                <a:cs typeface="Calibri"/>
              </a:rPr>
              <a:t>u</a:t>
            </a:r>
            <a:r>
              <a:rPr sz="500" dirty="0">
                <a:latin typeface="Calibri"/>
                <a:cs typeface="Calibri"/>
              </a:rPr>
              <a:t>lti</a:t>
            </a:r>
            <a:r>
              <a:rPr sz="500" spc="-5" dirty="0">
                <a:latin typeface="Calibri"/>
                <a:cs typeface="Calibri"/>
              </a:rPr>
              <a:t>d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10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c</a:t>
            </a:r>
            <a:r>
              <a:rPr sz="500" spc="-1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p</a:t>
            </a:r>
            <a:r>
              <a:rPr sz="500" dirty="0">
                <a:latin typeface="Calibri"/>
                <a:cs typeface="Calibri"/>
              </a:rPr>
              <a:t>l</a:t>
            </a:r>
            <a:r>
              <a:rPr sz="500" spc="-1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na</a:t>
            </a:r>
            <a:r>
              <a:rPr sz="500" spc="-10" dirty="0">
                <a:latin typeface="Calibri"/>
                <a:cs typeface="Calibri"/>
              </a:rPr>
              <a:t>r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40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s</a:t>
            </a:r>
            <a:r>
              <a:rPr sz="500" spc="-5" dirty="0">
                <a:latin typeface="Calibri"/>
                <a:cs typeface="Calibri"/>
              </a:rPr>
              <a:t>pe</a:t>
            </a:r>
            <a:r>
              <a:rPr sz="500" dirty="0">
                <a:latin typeface="Calibri"/>
                <a:cs typeface="Calibri"/>
              </a:rPr>
              <a:t>cifica</a:t>
            </a:r>
            <a:endParaRPr sz="500">
              <a:latin typeface="Calibri"/>
              <a:cs typeface="Calibri"/>
            </a:endParaRPr>
          </a:p>
          <a:p>
            <a:pPr marL="172085" indent="-172720">
              <a:lnSpc>
                <a:spcPct val="100000"/>
              </a:lnSpc>
              <a:buChar char="-"/>
              <a:tabLst>
                <a:tab pos="172085" algn="l"/>
                <a:tab pos="172720" algn="l"/>
              </a:tabLst>
            </a:pPr>
            <a:r>
              <a:rPr sz="500" spc="-5" dirty="0">
                <a:latin typeface="Calibri"/>
                <a:cs typeface="Calibri"/>
              </a:rPr>
              <a:t>Valutazione</a:t>
            </a:r>
            <a:r>
              <a:rPr sz="500" spc="-4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testistica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approfondimento</a:t>
            </a:r>
            <a:endParaRPr sz="500">
              <a:latin typeface="Calibri"/>
              <a:cs typeface="Calibri"/>
            </a:endParaRPr>
          </a:p>
          <a:p>
            <a:pPr marL="172085" indent="-172720">
              <a:lnSpc>
                <a:spcPct val="100000"/>
              </a:lnSpc>
              <a:spcBef>
                <a:spcPts val="5"/>
              </a:spcBef>
              <a:buChar char="-"/>
              <a:tabLst>
                <a:tab pos="172085" algn="l"/>
                <a:tab pos="172720" algn="l"/>
              </a:tabLst>
            </a:pPr>
            <a:r>
              <a:rPr sz="500" spc="-5" dirty="0">
                <a:latin typeface="Calibri"/>
                <a:cs typeface="Calibri"/>
              </a:rPr>
              <a:t>Coinvolgimento</a:t>
            </a:r>
            <a:r>
              <a:rPr sz="500" spc="-4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del caregiver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per</a:t>
            </a:r>
            <a:r>
              <a:rPr sz="500" spc="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approfondimenti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anamnestici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raccordo</a:t>
            </a:r>
            <a:endParaRPr sz="500">
              <a:latin typeface="Calibri"/>
              <a:cs typeface="Calibri"/>
            </a:endParaRPr>
          </a:p>
          <a:p>
            <a:pPr marL="172085">
              <a:lnSpc>
                <a:spcPct val="100000"/>
              </a:lnSpc>
            </a:pPr>
            <a:r>
              <a:rPr sz="500" spc="-5" dirty="0">
                <a:latin typeface="Calibri"/>
                <a:cs typeface="Calibri"/>
              </a:rPr>
              <a:t>sull’andamento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percorso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riabilitativo</a:t>
            </a:r>
            <a:endParaRPr sz="500">
              <a:latin typeface="Calibri"/>
              <a:cs typeface="Calibri"/>
            </a:endParaRPr>
          </a:p>
          <a:p>
            <a:pPr marL="172085" indent="-172720">
              <a:lnSpc>
                <a:spcPct val="100000"/>
              </a:lnSpc>
              <a:buChar char="-"/>
              <a:tabLst>
                <a:tab pos="172085" algn="l"/>
                <a:tab pos="172720" algn="l"/>
              </a:tabLst>
            </a:pPr>
            <a:r>
              <a:rPr sz="500" spc="-5" dirty="0">
                <a:latin typeface="Calibri"/>
                <a:cs typeface="Calibri"/>
              </a:rPr>
              <a:t>Valutazioni</a:t>
            </a:r>
            <a:r>
              <a:rPr sz="500" spc="-4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in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itinere</a:t>
            </a:r>
            <a:r>
              <a:rPr sz="500" spc="-2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con</a:t>
            </a:r>
            <a:r>
              <a:rPr sz="500" spc="-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eventuale</a:t>
            </a:r>
            <a:r>
              <a:rPr sz="500" spc="-2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modifica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</a:t>
            </a:r>
            <a:r>
              <a:rPr sz="500" dirty="0">
                <a:latin typeface="Calibri"/>
                <a:cs typeface="Calibri"/>
              </a:rPr>
              <a:t> programma</a:t>
            </a:r>
            <a:r>
              <a:rPr sz="500" spc="-4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riabilitativo</a:t>
            </a:r>
            <a:endParaRPr sz="500">
              <a:latin typeface="Calibri"/>
              <a:cs typeface="Calibri"/>
            </a:endParaRPr>
          </a:p>
          <a:p>
            <a:pPr marL="172085" indent="-172720">
              <a:lnSpc>
                <a:spcPct val="100000"/>
              </a:lnSpc>
              <a:buChar char="-"/>
              <a:tabLst>
                <a:tab pos="172085" algn="l"/>
                <a:tab pos="172720" algn="l"/>
              </a:tabLst>
            </a:pPr>
            <a:r>
              <a:rPr sz="500" spc="-5" dirty="0">
                <a:latin typeface="Calibri"/>
                <a:cs typeface="Calibri"/>
              </a:rPr>
              <a:t>Discussione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dei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casi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in</a:t>
            </a:r>
            <a:r>
              <a:rPr sz="500" spc="-2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team</a:t>
            </a:r>
            <a:endParaRPr sz="500">
              <a:latin typeface="Calibri"/>
              <a:cs typeface="Calibri"/>
            </a:endParaRPr>
          </a:p>
          <a:p>
            <a:pPr marL="172085" indent="-172720">
              <a:lnSpc>
                <a:spcPct val="100000"/>
              </a:lnSpc>
              <a:buChar char="-"/>
              <a:tabLst>
                <a:tab pos="172085" algn="l"/>
                <a:tab pos="172720" algn="l"/>
              </a:tabLst>
            </a:pPr>
            <a:r>
              <a:rPr sz="500" spc="-10" dirty="0">
                <a:latin typeface="Calibri"/>
                <a:cs typeface="Calibri"/>
              </a:rPr>
              <a:t>T</a:t>
            </a:r>
            <a:r>
              <a:rPr sz="500" dirty="0">
                <a:latin typeface="Calibri"/>
                <a:cs typeface="Calibri"/>
              </a:rPr>
              <a:t>eam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5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te</a:t>
            </a:r>
            <a:r>
              <a:rPr sz="500" spc="-5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o c</a:t>
            </a:r>
            <a:r>
              <a:rPr sz="500" spc="-5" dirty="0">
                <a:latin typeface="Calibri"/>
                <a:cs typeface="Calibri"/>
              </a:rPr>
              <a:t>o</a:t>
            </a:r>
            <a:r>
              <a:rPr sz="500" dirty="0">
                <a:latin typeface="Calibri"/>
                <a:cs typeface="Calibri"/>
              </a:rPr>
              <a:t>n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u</a:t>
            </a:r>
            <a:r>
              <a:rPr sz="500" dirty="0">
                <a:latin typeface="Calibri"/>
                <a:cs typeface="Calibri"/>
              </a:rPr>
              <a:t>n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5" dirty="0">
                <a:latin typeface="Calibri"/>
                <a:cs typeface="Calibri"/>
              </a:rPr>
              <a:t>m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5" dirty="0">
                <a:latin typeface="Calibri"/>
                <a:cs typeface="Calibri"/>
              </a:rPr>
              <a:t>m</a:t>
            </a:r>
            <a:r>
              <a:rPr sz="500" spc="-5" dirty="0">
                <a:latin typeface="Calibri"/>
                <a:cs typeface="Calibri"/>
              </a:rPr>
              <a:t>b</a:t>
            </a:r>
            <a:r>
              <a:rPr sz="500" dirty="0">
                <a:latin typeface="Calibri"/>
                <a:cs typeface="Calibri"/>
              </a:rPr>
              <a:t>ro</a:t>
            </a:r>
            <a:r>
              <a:rPr sz="500" spc="-3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</a:t>
            </a:r>
            <a:r>
              <a:rPr sz="500" dirty="0">
                <a:latin typeface="Calibri"/>
                <a:cs typeface="Calibri"/>
              </a:rPr>
              <a:t>lla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famigl</a:t>
            </a:r>
            <a:r>
              <a:rPr sz="500" spc="-10" dirty="0">
                <a:latin typeface="Calibri"/>
                <a:cs typeface="Calibri"/>
              </a:rPr>
              <a:t>i</a:t>
            </a:r>
            <a:r>
              <a:rPr sz="500" dirty="0">
                <a:latin typeface="Calibri"/>
                <a:cs typeface="Calibri"/>
              </a:rPr>
              <a:t>a</a:t>
            </a:r>
            <a:endParaRPr sz="500">
              <a:latin typeface="Calibri"/>
              <a:cs typeface="Calibri"/>
            </a:endParaRPr>
          </a:p>
          <a:p>
            <a:pPr marL="172085" indent="-172720">
              <a:lnSpc>
                <a:spcPct val="100000"/>
              </a:lnSpc>
              <a:buChar char="-"/>
              <a:tabLst>
                <a:tab pos="172085" algn="l"/>
                <a:tab pos="172720" algn="l"/>
              </a:tabLst>
            </a:pPr>
            <a:r>
              <a:rPr sz="500" spc="-5" dirty="0">
                <a:latin typeface="Calibri"/>
                <a:cs typeface="Calibri"/>
              </a:rPr>
              <a:t>Focus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sulla continuità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post-dimissione</a:t>
            </a:r>
            <a:endParaRPr sz="500">
              <a:latin typeface="Calibri"/>
              <a:cs typeface="Calibri"/>
            </a:endParaRPr>
          </a:p>
          <a:p>
            <a:pPr marL="172085" indent="-172720">
              <a:lnSpc>
                <a:spcPct val="100000"/>
              </a:lnSpc>
              <a:buChar char="-"/>
              <a:tabLst>
                <a:tab pos="172085" algn="l"/>
                <a:tab pos="172720" algn="l"/>
              </a:tabLst>
            </a:pPr>
            <a:r>
              <a:rPr sz="500" dirty="0">
                <a:latin typeface="Calibri"/>
                <a:cs typeface="Calibri"/>
              </a:rPr>
              <a:t>Val</a:t>
            </a:r>
            <a:r>
              <a:rPr sz="500" spc="-5" dirty="0">
                <a:latin typeface="Calibri"/>
                <a:cs typeface="Calibri"/>
              </a:rPr>
              <a:t>uta</a:t>
            </a:r>
            <a:r>
              <a:rPr sz="500" dirty="0">
                <a:latin typeface="Calibri"/>
                <a:cs typeface="Calibri"/>
              </a:rPr>
              <a:t>zi</a:t>
            </a:r>
            <a:r>
              <a:rPr sz="500" spc="-5" dirty="0">
                <a:latin typeface="Calibri"/>
                <a:cs typeface="Calibri"/>
              </a:rPr>
              <a:t>on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alla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5" dirty="0">
                <a:latin typeface="Calibri"/>
                <a:cs typeface="Calibri"/>
              </a:rPr>
              <a:t>m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10" dirty="0">
                <a:latin typeface="Calibri"/>
                <a:cs typeface="Calibri"/>
              </a:rPr>
              <a:t>ss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one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80166" y="1013460"/>
            <a:ext cx="8969375" cy="3818890"/>
            <a:chOff x="80166" y="1013460"/>
            <a:chExt cx="8969375" cy="3818890"/>
          </a:xfrm>
        </p:grpSpPr>
        <p:sp>
          <p:nvSpPr>
            <p:cNvPr id="15" name="object 15"/>
            <p:cNvSpPr/>
            <p:nvPr/>
          </p:nvSpPr>
          <p:spPr>
            <a:xfrm>
              <a:off x="3014598" y="3760127"/>
              <a:ext cx="2797175" cy="1071880"/>
            </a:xfrm>
            <a:custGeom>
              <a:avLst/>
              <a:gdLst/>
              <a:ahLst/>
              <a:cxnLst/>
              <a:rect l="l" t="t" r="r" b="b"/>
              <a:pathLst>
                <a:path w="2797175" h="1071879">
                  <a:moveTo>
                    <a:pt x="1524" y="515620"/>
                  </a:moveTo>
                  <a:lnTo>
                    <a:pt x="0" y="515620"/>
                  </a:lnTo>
                  <a:lnTo>
                    <a:pt x="1269" y="551180"/>
                  </a:lnTo>
                  <a:lnTo>
                    <a:pt x="8636" y="594360"/>
                  </a:lnTo>
                  <a:lnTo>
                    <a:pt x="24256" y="636270"/>
                  </a:lnTo>
                  <a:lnTo>
                    <a:pt x="47878" y="676910"/>
                  </a:lnTo>
                  <a:lnTo>
                    <a:pt x="78612" y="715010"/>
                  </a:lnTo>
                  <a:lnTo>
                    <a:pt x="116077" y="751840"/>
                  </a:lnTo>
                  <a:lnTo>
                    <a:pt x="130048" y="764540"/>
                  </a:lnTo>
                  <a:lnTo>
                    <a:pt x="176021" y="798830"/>
                  </a:lnTo>
                  <a:lnTo>
                    <a:pt x="210184" y="821690"/>
                  </a:lnTo>
                  <a:lnTo>
                    <a:pt x="246761" y="842010"/>
                  </a:lnTo>
                  <a:lnTo>
                    <a:pt x="266064" y="853440"/>
                  </a:lnTo>
                  <a:lnTo>
                    <a:pt x="285876" y="863600"/>
                  </a:lnTo>
                  <a:lnTo>
                    <a:pt x="306450" y="873760"/>
                  </a:lnTo>
                  <a:lnTo>
                    <a:pt x="327533" y="882650"/>
                  </a:lnTo>
                  <a:lnTo>
                    <a:pt x="349250" y="892810"/>
                  </a:lnTo>
                  <a:lnTo>
                    <a:pt x="371475" y="901700"/>
                  </a:lnTo>
                  <a:lnTo>
                    <a:pt x="394335" y="911860"/>
                  </a:lnTo>
                  <a:lnTo>
                    <a:pt x="417829" y="920750"/>
                  </a:lnTo>
                  <a:lnTo>
                    <a:pt x="466216" y="937260"/>
                  </a:lnTo>
                  <a:lnTo>
                    <a:pt x="516636" y="953770"/>
                  </a:lnTo>
                  <a:lnTo>
                    <a:pt x="623824" y="984250"/>
                  </a:lnTo>
                  <a:lnTo>
                    <a:pt x="738377" y="1009650"/>
                  </a:lnTo>
                  <a:lnTo>
                    <a:pt x="798195" y="1021080"/>
                  </a:lnTo>
                  <a:lnTo>
                    <a:pt x="922654" y="1041400"/>
                  </a:lnTo>
                  <a:lnTo>
                    <a:pt x="1052829" y="1056640"/>
                  </a:lnTo>
                  <a:lnTo>
                    <a:pt x="1188212" y="1066800"/>
                  </a:lnTo>
                  <a:lnTo>
                    <a:pt x="1327785" y="1071880"/>
                  </a:lnTo>
                  <a:lnTo>
                    <a:pt x="1470025" y="1071880"/>
                  </a:lnTo>
                  <a:lnTo>
                    <a:pt x="1609852" y="1066800"/>
                  </a:lnTo>
                  <a:lnTo>
                    <a:pt x="1711642" y="1059180"/>
                  </a:lnTo>
                  <a:lnTo>
                    <a:pt x="1398777" y="1059180"/>
                  </a:lnTo>
                  <a:lnTo>
                    <a:pt x="1257935" y="1056640"/>
                  </a:lnTo>
                  <a:lnTo>
                    <a:pt x="1188974" y="1052830"/>
                  </a:lnTo>
                  <a:lnTo>
                    <a:pt x="1054227" y="1042670"/>
                  </a:lnTo>
                  <a:lnTo>
                    <a:pt x="924433" y="1027430"/>
                  </a:lnTo>
                  <a:lnTo>
                    <a:pt x="861822" y="1018540"/>
                  </a:lnTo>
                  <a:lnTo>
                    <a:pt x="800608" y="1008380"/>
                  </a:lnTo>
                  <a:lnTo>
                    <a:pt x="741045" y="996950"/>
                  </a:lnTo>
                  <a:lnTo>
                    <a:pt x="683260" y="984250"/>
                  </a:lnTo>
                  <a:lnTo>
                    <a:pt x="573024" y="956310"/>
                  </a:lnTo>
                  <a:lnTo>
                    <a:pt x="520700" y="941070"/>
                  </a:lnTo>
                  <a:lnTo>
                    <a:pt x="470662" y="924560"/>
                  </a:lnTo>
                  <a:lnTo>
                    <a:pt x="422528" y="906780"/>
                  </a:lnTo>
                  <a:lnTo>
                    <a:pt x="376681" y="889000"/>
                  </a:lnTo>
                  <a:lnTo>
                    <a:pt x="333248" y="869950"/>
                  </a:lnTo>
                  <a:lnTo>
                    <a:pt x="312420" y="861060"/>
                  </a:lnTo>
                  <a:lnTo>
                    <a:pt x="272414" y="840740"/>
                  </a:lnTo>
                  <a:lnTo>
                    <a:pt x="235076" y="820420"/>
                  </a:lnTo>
                  <a:lnTo>
                    <a:pt x="217296" y="808990"/>
                  </a:lnTo>
                  <a:lnTo>
                    <a:pt x="200278" y="798830"/>
                  </a:lnTo>
                  <a:lnTo>
                    <a:pt x="183895" y="787400"/>
                  </a:lnTo>
                  <a:lnTo>
                    <a:pt x="168148" y="775970"/>
                  </a:lnTo>
                  <a:lnTo>
                    <a:pt x="153162" y="765810"/>
                  </a:lnTo>
                  <a:lnTo>
                    <a:pt x="138811" y="754380"/>
                  </a:lnTo>
                  <a:lnTo>
                    <a:pt x="125094" y="741680"/>
                  </a:lnTo>
                  <a:lnTo>
                    <a:pt x="112268" y="730250"/>
                  </a:lnTo>
                  <a:lnTo>
                    <a:pt x="100075" y="718820"/>
                  </a:lnTo>
                  <a:lnTo>
                    <a:pt x="88773" y="706120"/>
                  </a:lnTo>
                  <a:lnTo>
                    <a:pt x="78105" y="693420"/>
                  </a:lnTo>
                  <a:lnTo>
                    <a:pt x="68199" y="681990"/>
                  </a:lnTo>
                  <a:lnTo>
                    <a:pt x="43306" y="643890"/>
                  </a:lnTo>
                  <a:lnTo>
                    <a:pt x="26034" y="604520"/>
                  </a:lnTo>
                  <a:lnTo>
                    <a:pt x="16382" y="563880"/>
                  </a:lnTo>
                  <a:lnTo>
                    <a:pt x="14224" y="529590"/>
                  </a:lnTo>
                  <a:lnTo>
                    <a:pt x="14858" y="529590"/>
                  </a:lnTo>
                  <a:lnTo>
                    <a:pt x="15112" y="521970"/>
                  </a:lnTo>
                  <a:lnTo>
                    <a:pt x="1396" y="521970"/>
                  </a:lnTo>
                  <a:lnTo>
                    <a:pt x="1524" y="515620"/>
                  </a:lnTo>
                  <a:close/>
                </a:path>
                <a:path w="2797175" h="1071879">
                  <a:moveTo>
                    <a:pt x="1718538" y="13970"/>
                  </a:moveTo>
                  <a:lnTo>
                    <a:pt x="1470152" y="13970"/>
                  </a:lnTo>
                  <a:lnTo>
                    <a:pt x="1540255" y="16510"/>
                  </a:lnTo>
                  <a:lnTo>
                    <a:pt x="1677289" y="24130"/>
                  </a:lnTo>
                  <a:lnTo>
                    <a:pt x="1809623" y="36830"/>
                  </a:lnTo>
                  <a:lnTo>
                    <a:pt x="1936368" y="54610"/>
                  </a:lnTo>
                  <a:lnTo>
                    <a:pt x="1997583" y="64770"/>
                  </a:lnTo>
                  <a:lnTo>
                    <a:pt x="2057018" y="76200"/>
                  </a:lnTo>
                  <a:lnTo>
                    <a:pt x="2170938" y="101600"/>
                  </a:lnTo>
                  <a:lnTo>
                    <a:pt x="2225166" y="116840"/>
                  </a:lnTo>
                  <a:lnTo>
                    <a:pt x="2277364" y="132080"/>
                  </a:lnTo>
                  <a:lnTo>
                    <a:pt x="2327529" y="148590"/>
                  </a:lnTo>
                  <a:lnTo>
                    <a:pt x="2375535" y="165100"/>
                  </a:lnTo>
                  <a:lnTo>
                    <a:pt x="2421381" y="182880"/>
                  </a:lnTo>
                  <a:lnTo>
                    <a:pt x="2443353" y="193040"/>
                  </a:lnTo>
                  <a:lnTo>
                    <a:pt x="2464816" y="201930"/>
                  </a:lnTo>
                  <a:lnTo>
                    <a:pt x="2485771" y="212090"/>
                  </a:lnTo>
                  <a:lnTo>
                    <a:pt x="2505964" y="222250"/>
                  </a:lnTo>
                  <a:lnTo>
                    <a:pt x="2525649" y="231140"/>
                  </a:lnTo>
                  <a:lnTo>
                    <a:pt x="2544699" y="242570"/>
                  </a:lnTo>
                  <a:lnTo>
                    <a:pt x="2563114" y="252730"/>
                  </a:lnTo>
                  <a:lnTo>
                    <a:pt x="2580766" y="262890"/>
                  </a:lnTo>
                  <a:lnTo>
                    <a:pt x="2597912" y="274320"/>
                  </a:lnTo>
                  <a:lnTo>
                    <a:pt x="2614167" y="284480"/>
                  </a:lnTo>
                  <a:lnTo>
                    <a:pt x="2629916" y="295910"/>
                  </a:lnTo>
                  <a:lnTo>
                    <a:pt x="2672841" y="330200"/>
                  </a:lnTo>
                  <a:lnTo>
                    <a:pt x="2697861" y="354330"/>
                  </a:lnTo>
                  <a:lnTo>
                    <a:pt x="2709291" y="365760"/>
                  </a:lnTo>
                  <a:lnTo>
                    <a:pt x="2738881" y="403860"/>
                  </a:lnTo>
                  <a:lnTo>
                    <a:pt x="2761234" y="441960"/>
                  </a:lnTo>
                  <a:lnTo>
                    <a:pt x="2776092" y="481330"/>
                  </a:lnTo>
                  <a:lnTo>
                    <a:pt x="2782951" y="521970"/>
                  </a:lnTo>
                  <a:lnTo>
                    <a:pt x="2783331" y="535940"/>
                  </a:lnTo>
                  <a:lnTo>
                    <a:pt x="2782951" y="549910"/>
                  </a:lnTo>
                  <a:lnTo>
                    <a:pt x="2776092" y="590550"/>
                  </a:lnTo>
                  <a:lnTo>
                    <a:pt x="2761234" y="629920"/>
                  </a:lnTo>
                  <a:lnTo>
                    <a:pt x="2738881" y="669290"/>
                  </a:lnTo>
                  <a:lnTo>
                    <a:pt x="2719959" y="693420"/>
                  </a:lnTo>
                  <a:lnTo>
                    <a:pt x="2709291" y="706120"/>
                  </a:lnTo>
                  <a:lnTo>
                    <a:pt x="2697861" y="718820"/>
                  </a:lnTo>
                  <a:lnTo>
                    <a:pt x="2685796" y="730250"/>
                  </a:lnTo>
                  <a:lnTo>
                    <a:pt x="2672841" y="741680"/>
                  </a:lnTo>
                  <a:lnTo>
                    <a:pt x="2659253" y="754380"/>
                  </a:lnTo>
                  <a:lnTo>
                    <a:pt x="2645029" y="765810"/>
                  </a:lnTo>
                  <a:lnTo>
                    <a:pt x="2629916" y="775970"/>
                  </a:lnTo>
                  <a:lnTo>
                    <a:pt x="2614167" y="787400"/>
                  </a:lnTo>
                  <a:lnTo>
                    <a:pt x="2597912" y="798830"/>
                  </a:lnTo>
                  <a:lnTo>
                    <a:pt x="2580766" y="808990"/>
                  </a:lnTo>
                  <a:lnTo>
                    <a:pt x="2562987" y="820420"/>
                  </a:lnTo>
                  <a:lnTo>
                    <a:pt x="2525649" y="840740"/>
                  </a:lnTo>
                  <a:lnTo>
                    <a:pt x="2485643" y="861060"/>
                  </a:lnTo>
                  <a:lnTo>
                    <a:pt x="2464816" y="869950"/>
                  </a:lnTo>
                  <a:lnTo>
                    <a:pt x="2443353" y="880110"/>
                  </a:lnTo>
                  <a:lnTo>
                    <a:pt x="2375535" y="906780"/>
                  </a:lnTo>
                  <a:lnTo>
                    <a:pt x="2327402" y="924560"/>
                  </a:lnTo>
                  <a:lnTo>
                    <a:pt x="2277364" y="941070"/>
                  </a:lnTo>
                  <a:lnTo>
                    <a:pt x="2225040" y="956310"/>
                  </a:lnTo>
                  <a:lnTo>
                    <a:pt x="2114804" y="984250"/>
                  </a:lnTo>
                  <a:lnTo>
                    <a:pt x="2056891" y="996950"/>
                  </a:lnTo>
                  <a:lnTo>
                    <a:pt x="1997455" y="1008380"/>
                  </a:lnTo>
                  <a:lnTo>
                    <a:pt x="1936241" y="1018540"/>
                  </a:lnTo>
                  <a:lnTo>
                    <a:pt x="1873503" y="1027430"/>
                  </a:lnTo>
                  <a:lnTo>
                    <a:pt x="1743837" y="1042670"/>
                  </a:lnTo>
                  <a:lnTo>
                    <a:pt x="1609089" y="1052830"/>
                  </a:lnTo>
                  <a:lnTo>
                    <a:pt x="1540002" y="1056640"/>
                  </a:lnTo>
                  <a:lnTo>
                    <a:pt x="1398777" y="1059180"/>
                  </a:lnTo>
                  <a:lnTo>
                    <a:pt x="1711642" y="1059180"/>
                  </a:lnTo>
                  <a:lnTo>
                    <a:pt x="1875409" y="1041400"/>
                  </a:lnTo>
                  <a:lnTo>
                    <a:pt x="1999868" y="1021080"/>
                  </a:lnTo>
                  <a:lnTo>
                    <a:pt x="2059686" y="1009650"/>
                  </a:lnTo>
                  <a:lnTo>
                    <a:pt x="2174240" y="984250"/>
                  </a:lnTo>
                  <a:lnTo>
                    <a:pt x="2281428" y="953770"/>
                  </a:lnTo>
                  <a:lnTo>
                    <a:pt x="2331847" y="937260"/>
                  </a:lnTo>
                  <a:lnTo>
                    <a:pt x="2380234" y="920750"/>
                  </a:lnTo>
                  <a:lnTo>
                    <a:pt x="2426589" y="901700"/>
                  </a:lnTo>
                  <a:lnTo>
                    <a:pt x="2448814" y="892810"/>
                  </a:lnTo>
                  <a:lnTo>
                    <a:pt x="2470530" y="882650"/>
                  </a:lnTo>
                  <a:lnTo>
                    <a:pt x="2491613" y="873760"/>
                  </a:lnTo>
                  <a:lnTo>
                    <a:pt x="2512187" y="863600"/>
                  </a:lnTo>
                  <a:lnTo>
                    <a:pt x="2532126" y="853440"/>
                  </a:lnTo>
                  <a:lnTo>
                    <a:pt x="2551303" y="842010"/>
                  </a:lnTo>
                  <a:lnTo>
                    <a:pt x="2569972" y="831850"/>
                  </a:lnTo>
                  <a:lnTo>
                    <a:pt x="2605404" y="810260"/>
                  </a:lnTo>
                  <a:lnTo>
                    <a:pt x="2638043" y="787400"/>
                  </a:lnTo>
                  <a:lnTo>
                    <a:pt x="2681986" y="751840"/>
                  </a:lnTo>
                  <a:lnTo>
                    <a:pt x="2695321" y="740410"/>
                  </a:lnTo>
                  <a:lnTo>
                    <a:pt x="2730627" y="702310"/>
                  </a:lnTo>
                  <a:lnTo>
                    <a:pt x="2758948" y="664210"/>
                  </a:lnTo>
                  <a:lnTo>
                    <a:pt x="2779776" y="622300"/>
                  </a:lnTo>
                  <a:lnTo>
                    <a:pt x="2792856" y="580390"/>
                  </a:lnTo>
                  <a:lnTo>
                    <a:pt x="2797175" y="535940"/>
                  </a:lnTo>
                  <a:lnTo>
                    <a:pt x="2796793" y="521970"/>
                  </a:lnTo>
                  <a:lnTo>
                    <a:pt x="2789428" y="477520"/>
                  </a:lnTo>
                  <a:lnTo>
                    <a:pt x="2773679" y="435610"/>
                  </a:lnTo>
                  <a:lnTo>
                    <a:pt x="2750185" y="396240"/>
                  </a:lnTo>
                  <a:lnTo>
                    <a:pt x="2740787" y="382270"/>
                  </a:lnTo>
                  <a:lnTo>
                    <a:pt x="2730627" y="369570"/>
                  </a:lnTo>
                  <a:lnTo>
                    <a:pt x="2719451" y="356870"/>
                  </a:lnTo>
                  <a:lnTo>
                    <a:pt x="2707766" y="344170"/>
                  </a:lnTo>
                  <a:lnTo>
                    <a:pt x="2695321" y="332740"/>
                  </a:lnTo>
                  <a:lnTo>
                    <a:pt x="2681986" y="320040"/>
                  </a:lnTo>
                  <a:lnTo>
                    <a:pt x="2668016" y="308610"/>
                  </a:lnTo>
                  <a:lnTo>
                    <a:pt x="2653411" y="295910"/>
                  </a:lnTo>
                  <a:lnTo>
                    <a:pt x="2638043" y="284480"/>
                  </a:lnTo>
                  <a:lnTo>
                    <a:pt x="2622041" y="273050"/>
                  </a:lnTo>
                  <a:lnTo>
                    <a:pt x="2605404" y="262890"/>
                  </a:lnTo>
                  <a:lnTo>
                    <a:pt x="2588005" y="251460"/>
                  </a:lnTo>
                  <a:lnTo>
                    <a:pt x="2551303" y="229870"/>
                  </a:lnTo>
                  <a:lnTo>
                    <a:pt x="2512187" y="209550"/>
                  </a:lnTo>
                  <a:lnTo>
                    <a:pt x="2470530" y="189230"/>
                  </a:lnTo>
                  <a:lnTo>
                    <a:pt x="2448814" y="180340"/>
                  </a:lnTo>
                  <a:lnTo>
                    <a:pt x="2426589" y="170180"/>
                  </a:lnTo>
                  <a:lnTo>
                    <a:pt x="2403729" y="161290"/>
                  </a:lnTo>
                  <a:lnTo>
                    <a:pt x="2331974" y="134620"/>
                  </a:lnTo>
                  <a:lnTo>
                    <a:pt x="2281428" y="119380"/>
                  </a:lnTo>
                  <a:lnTo>
                    <a:pt x="2228850" y="102870"/>
                  </a:lnTo>
                  <a:lnTo>
                    <a:pt x="2117979" y="74930"/>
                  </a:lnTo>
                  <a:lnTo>
                    <a:pt x="2059813" y="62230"/>
                  </a:lnTo>
                  <a:lnTo>
                    <a:pt x="1999996" y="50800"/>
                  </a:lnTo>
                  <a:lnTo>
                    <a:pt x="1938527" y="40640"/>
                  </a:lnTo>
                  <a:lnTo>
                    <a:pt x="1811147" y="22860"/>
                  </a:lnTo>
                  <a:lnTo>
                    <a:pt x="1718538" y="13970"/>
                  </a:lnTo>
                  <a:close/>
                </a:path>
                <a:path w="2797175" h="1071879">
                  <a:moveTo>
                    <a:pt x="1469771" y="27940"/>
                  </a:moveTo>
                  <a:lnTo>
                    <a:pt x="1328420" y="27940"/>
                  </a:lnTo>
                  <a:lnTo>
                    <a:pt x="1189609" y="33020"/>
                  </a:lnTo>
                  <a:lnTo>
                    <a:pt x="1055497" y="43180"/>
                  </a:lnTo>
                  <a:lnTo>
                    <a:pt x="926338" y="58420"/>
                  </a:lnTo>
                  <a:lnTo>
                    <a:pt x="803148" y="78740"/>
                  </a:lnTo>
                  <a:lnTo>
                    <a:pt x="686308" y="101600"/>
                  </a:lnTo>
                  <a:lnTo>
                    <a:pt x="576706" y="129540"/>
                  </a:lnTo>
                  <a:lnTo>
                    <a:pt x="524890" y="144780"/>
                  </a:lnTo>
                  <a:lnTo>
                    <a:pt x="475106" y="161290"/>
                  </a:lnTo>
                  <a:lnTo>
                    <a:pt x="427354" y="177800"/>
                  </a:lnTo>
                  <a:lnTo>
                    <a:pt x="382015" y="195580"/>
                  </a:lnTo>
                  <a:lnTo>
                    <a:pt x="360172" y="205740"/>
                  </a:lnTo>
                  <a:lnTo>
                    <a:pt x="338963" y="214630"/>
                  </a:lnTo>
                  <a:lnTo>
                    <a:pt x="318262" y="224790"/>
                  </a:lnTo>
                  <a:lnTo>
                    <a:pt x="298196" y="233680"/>
                  </a:lnTo>
                  <a:lnTo>
                    <a:pt x="278891" y="243840"/>
                  </a:lnTo>
                  <a:lnTo>
                    <a:pt x="260096" y="254000"/>
                  </a:lnTo>
                  <a:lnTo>
                    <a:pt x="242062" y="264160"/>
                  </a:lnTo>
                  <a:lnTo>
                    <a:pt x="224536" y="274320"/>
                  </a:lnTo>
                  <a:lnTo>
                    <a:pt x="207771" y="285750"/>
                  </a:lnTo>
                  <a:lnTo>
                    <a:pt x="191643" y="295910"/>
                  </a:lnTo>
                  <a:lnTo>
                    <a:pt x="176275" y="307340"/>
                  </a:lnTo>
                  <a:lnTo>
                    <a:pt x="161544" y="318770"/>
                  </a:lnTo>
                  <a:lnTo>
                    <a:pt x="147574" y="328930"/>
                  </a:lnTo>
                  <a:lnTo>
                    <a:pt x="134365" y="340360"/>
                  </a:lnTo>
                  <a:lnTo>
                    <a:pt x="121793" y="351790"/>
                  </a:lnTo>
                  <a:lnTo>
                    <a:pt x="109981" y="363220"/>
                  </a:lnTo>
                  <a:lnTo>
                    <a:pt x="98932" y="375920"/>
                  </a:lnTo>
                  <a:lnTo>
                    <a:pt x="88645" y="387350"/>
                  </a:lnTo>
                  <a:lnTo>
                    <a:pt x="62611" y="422910"/>
                  </a:lnTo>
                  <a:lnTo>
                    <a:pt x="43814" y="461010"/>
                  </a:lnTo>
                  <a:lnTo>
                    <a:pt x="32257" y="497840"/>
                  </a:lnTo>
                  <a:lnTo>
                    <a:pt x="28193" y="543560"/>
                  </a:lnTo>
                  <a:lnTo>
                    <a:pt x="28575" y="543560"/>
                  </a:lnTo>
                  <a:lnTo>
                    <a:pt x="28701" y="548640"/>
                  </a:lnTo>
                  <a:lnTo>
                    <a:pt x="35178" y="586740"/>
                  </a:lnTo>
                  <a:lnTo>
                    <a:pt x="49149" y="624840"/>
                  </a:lnTo>
                  <a:lnTo>
                    <a:pt x="70484" y="661670"/>
                  </a:lnTo>
                  <a:lnTo>
                    <a:pt x="98932" y="697230"/>
                  </a:lnTo>
                  <a:lnTo>
                    <a:pt x="134238" y="731520"/>
                  </a:lnTo>
                  <a:lnTo>
                    <a:pt x="176275" y="765810"/>
                  </a:lnTo>
                  <a:lnTo>
                    <a:pt x="191769" y="775970"/>
                  </a:lnTo>
                  <a:lnTo>
                    <a:pt x="207771" y="787400"/>
                  </a:lnTo>
                  <a:lnTo>
                    <a:pt x="224536" y="797560"/>
                  </a:lnTo>
                  <a:lnTo>
                    <a:pt x="242062" y="807720"/>
                  </a:lnTo>
                  <a:lnTo>
                    <a:pt x="260096" y="819150"/>
                  </a:lnTo>
                  <a:lnTo>
                    <a:pt x="278764" y="829310"/>
                  </a:lnTo>
                  <a:lnTo>
                    <a:pt x="298196" y="838200"/>
                  </a:lnTo>
                  <a:lnTo>
                    <a:pt x="318262" y="848360"/>
                  </a:lnTo>
                  <a:lnTo>
                    <a:pt x="360172" y="867410"/>
                  </a:lnTo>
                  <a:lnTo>
                    <a:pt x="427354" y="894080"/>
                  </a:lnTo>
                  <a:lnTo>
                    <a:pt x="475106" y="911860"/>
                  </a:lnTo>
                  <a:lnTo>
                    <a:pt x="524890" y="927100"/>
                  </a:lnTo>
                  <a:lnTo>
                    <a:pt x="576706" y="942340"/>
                  </a:lnTo>
                  <a:lnTo>
                    <a:pt x="630554" y="957580"/>
                  </a:lnTo>
                  <a:lnTo>
                    <a:pt x="743838" y="982980"/>
                  </a:lnTo>
                  <a:lnTo>
                    <a:pt x="803148" y="994410"/>
                  </a:lnTo>
                  <a:lnTo>
                    <a:pt x="863980" y="1004570"/>
                  </a:lnTo>
                  <a:lnTo>
                    <a:pt x="990218" y="1022350"/>
                  </a:lnTo>
                  <a:lnTo>
                    <a:pt x="1121917" y="1035050"/>
                  </a:lnTo>
                  <a:lnTo>
                    <a:pt x="1258442" y="1042670"/>
                  </a:lnTo>
                  <a:lnTo>
                    <a:pt x="1398777" y="1045210"/>
                  </a:lnTo>
                  <a:lnTo>
                    <a:pt x="1539366" y="1042670"/>
                  </a:lnTo>
                  <a:lnTo>
                    <a:pt x="1676018" y="1035050"/>
                  </a:lnTo>
                  <a:lnTo>
                    <a:pt x="1715871" y="1031240"/>
                  </a:lnTo>
                  <a:lnTo>
                    <a:pt x="1398777" y="1031240"/>
                  </a:lnTo>
                  <a:lnTo>
                    <a:pt x="1258951" y="1028700"/>
                  </a:lnTo>
                  <a:lnTo>
                    <a:pt x="1123061" y="1021080"/>
                  </a:lnTo>
                  <a:lnTo>
                    <a:pt x="991870" y="1008380"/>
                  </a:lnTo>
                  <a:lnTo>
                    <a:pt x="928242" y="1000760"/>
                  </a:lnTo>
                  <a:lnTo>
                    <a:pt x="805561" y="980440"/>
                  </a:lnTo>
                  <a:lnTo>
                    <a:pt x="689355" y="957580"/>
                  </a:lnTo>
                  <a:lnTo>
                    <a:pt x="580516" y="929640"/>
                  </a:lnTo>
                  <a:lnTo>
                    <a:pt x="528954" y="914400"/>
                  </a:lnTo>
                  <a:lnTo>
                    <a:pt x="479551" y="897890"/>
                  </a:lnTo>
                  <a:lnTo>
                    <a:pt x="432180" y="881380"/>
                  </a:lnTo>
                  <a:lnTo>
                    <a:pt x="387223" y="863600"/>
                  </a:lnTo>
                  <a:lnTo>
                    <a:pt x="344677" y="845820"/>
                  </a:lnTo>
                  <a:lnTo>
                    <a:pt x="324230" y="835660"/>
                  </a:lnTo>
                  <a:lnTo>
                    <a:pt x="304418" y="826770"/>
                  </a:lnTo>
                  <a:lnTo>
                    <a:pt x="266826" y="806450"/>
                  </a:lnTo>
                  <a:lnTo>
                    <a:pt x="231775" y="786130"/>
                  </a:lnTo>
                  <a:lnTo>
                    <a:pt x="199517" y="764540"/>
                  </a:lnTo>
                  <a:lnTo>
                    <a:pt x="184276" y="754380"/>
                  </a:lnTo>
                  <a:lnTo>
                    <a:pt x="169925" y="742950"/>
                  </a:lnTo>
                  <a:lnTo>
                    <a:pt x="156337" y="732790"/>
                  </a:lnTo>
                  <a:lnTo>
                    <a:pt x="143382" y="721360"/>
                  </a:lnTo>
                  <a:lnTo>
                    <a:pt x="131190" y="709930"/>
                  </a:lnTo>
                  <a:lnTo>
                    <a:pt x="119761" y="698500"/>
                  </a:lnTo>
                  <a:lnTo>
                    <a:pt x="109219" y="688340"/>
                  </a:lnTo>
                  <a:lnTo>
                    <a:pt x="81787" y="654050"/>
                  </a:lnTo>
                  <a:lnTo>
                    <a:pt x="61594" y="618490"/>
                  </a:lnTo>
                  <a:lnTo>
                    <a:pt x="45593" y="571500"/>
                  </a:lnTo>
                  <a:lnTo>
                    <a:pt x="43405" y="557530"/>
                  </a:lnTo>
                  <a:lnTo>
                    <a:pt x="41401" y="557530"/>
                  </a:lnTo>
                  <a:lnTo>
                    <a:pt x="43814" y="513080"/>
                  </a:lnTo>
                  <a:lnTo>
                    <a:pt x="56514" y="466090"/>
                  </a:lnTo>
                  <a:lnTo>
                    <a:pt x="74294" y="430530"/>
                  </a:lnTo>
                  <a:lnTo>
                    <a:pt x="99313" y="396240"/>
                  </a:lnTo>
                  <a:lnTo>
                    <a:pt x="131190" y="361950"/>
                  </a:lnTo>
                  <a:lnTo>
                    <a:pt x="156337" y="340360"/>
                  </a:lnTo>
                  <a:lnTo>
                    <a:pt x="170052" y="328930"/>
                  </a:lnTo>
                  <a:lnTo>
                    <a:pt x="184403" y="318770"/>
                  </a:lnTo>
                  <a:lnTo>
                    <a:pt x="199517" y="307340"/>
                  </a:lnTo>
                  <a:lnTo>
                    <a:pt x="215264" y="297180"/>
                  </a:lnTo>
                  <a:lnTo>
                    <a:pt x="249047" y="276860"/>
                  </a:lnTo>
                  <a:lnTo>
                    <a:pt x="285368" y="256540"/>
                  </a:lnTo>
                  <a:lnTo>
                    <a:pt x="324230" y="236220"/>
                  </a:lnTo>
                  <a:lnTo>
                    <a:pt x="365633" y="218440"/>
                  </a:lnTo>
                  <a:lnTo>
                    <a:pt x="387223" y="208280"/>
                  </a:lnTo>
                  <a:lnTo>
                    <a:pt x="432180" y="190500"/>
                  </a:lnTo>
                  <a:lnTo>
                    <a:pt x="479551" y="173990"/>
                  </a:lnTo>
                  <a:lnTo>
                    <a:pt x="528954" y="158750"/>
                  </a:lnTo>
                  <a:lnTo>
                    <a:pt x="580516" y="143510"/>
                  </a:lnTo>
                  <a:lnTo>
                    <a:pt x="633984" y="128270"/>
                  </a:lnTo>
                  <a:lnTo>
                    <a:pt x="746505" y="102870"/>
                  </a:lnTo>
                  <a:lnTo>
                    <a:pt x="805561" y="91440"/>
                  </a:lnTo>
                  <a:lnTo>
                    <a:pt x="866139" y="81280"/>
                  </a:lnTo>
                  <a:lnTo>
                    <a:pt x="928242" y="72390"/>
                  </a:lnTo>
                  <a:lnTo>
                    <a:pt x="1056893" y="57150"/>
                  </a:lnTo>
                  <a:lnTo>
                    <a:pt x="1190498" y="46990"/>
                  </a:lnTo>
                  <a:lnTo>
                    <a:pt x="1328674" y="41910"/>
                  </a:lnTo>
                  <a:lnTo>
                    <a:pt x="1726088" y="41910"/>
                  </a:lnTo>
                  <a:lnTo>
                    <a:pt x="1608454" y="33020"/>
                  </a:lnTo>
                  <a:lnTo>
                    <a:pt x="1469771" y="27940"/>
                  </a:lnTo>
                  <a:close/>
                </a:path>
                <a:path w="2797175" h="1071879">
                  <a:moveTo>
                    <a:pt x="1726088" y="41910"/>
                  </a:moveTo>
                  <a:lnTo>
                    <a:pt x="1469516" y="41910"/>
                  </a:lnTo>
                  <a:lnTo>
                    <a:pt x="1607692" y="46990"/>
                  </a:lnTo>
                  <a:lnTo>
                    <a:pt x="1741297" y="57150"/>
                  </a:lnTo>
                  <a:lnTo>
                    <a:pt x="1869821" y="72390"/>
                  </a:lnTo>
                  <a:lnTo>
                    <a:pt x="1932051" y="81280"/>
                  </a:lnTo>
                  <a:lnTo>
                    <a:pt x="1992629" y="91440"/>
                  </a:lnTo>
                  <a:lnTo>
                    <a:pt x="2051558" y="102870"/>
                  </a:lnTo>
                  <a:lnTo>
                    <a:pt x="2164206" y="128270"/>
                  </a:lnTo>
                  <a:lnTo>
                    <a:pt x="2217674" y="143510"/>
                  </a:lnTo>
                  <a:lnTo>
                    <a:pt x="2269236" y="158750"/>
                  </a:lnTo>
                  <a:lnTo>
                    <a:pt x="2318639" y="173990"/>
                  </a:lnTo>
                  <a:lnTo>
                    <a:pt x="2366010" y="190500"/>
                  </a:lnTo>
                  <a:lnTo>
                    <a:pt x="2410841" y="208280"/>
                  </a:lnTo>
                  <a:lnTo>
                    <a:pt x="2432430" y="218440"/>
                  </a:lnTo>
                  <a:lnTo>
                    <a:pt x="2453386" y="227330"/>
                  </a:lnTo>
                  <a:lnTo>
                    <a:pt x="2493772" y="246380"/>
                  </a:lnTo>
                  <a:lnTo>
                    <a:pt x="2531364" y="266700"/>
                  </a:lnTo>
                  <a:lnTo>
                    <a:pt x="2566289" y="287020"/>
                  </a:lnTo>
                  <a:lnTo>
                    <a:pt x="2598547" y="307340"/>
                  </a:lnTo>
                  <a:lnTo>
                    <a:pt x="2613787" y="318770"/>
                  </a:lnTo>
                  <a:lnTo>
                    <a:pt x="2628138" y="328930"/>
                  </a:lnTo>
                  <a:lnTo>
                    <a:pt x="2641727" y="340360"/>
                  </a:lnTo>
                  <a:lnTo>
                    <a:pt x="2654680" y="350520"/>
                  </a:lnTo>
                  <a:lnTo>
                    <a:pt x="2666873" y="361950"/>
                  </a:lnTo>
                  <a:lnTo>
                    <a:pt x="2698750" y="396240"/>
                  </a:lnTo>
                  <a:lnTo>
                    <a:pt x="2723641" y="430530"/>
                  </a:lnTo>
                  <a:lnTo>
                    <a:pt x="2741549" y="466090"/>
                  </a:lnTo>
                  <a:lnTo>
                    <a:pt x="2754376" y="513080"/>
                  </a:lnTo>
                  <a:lnTo>
                    <a:pt x="2755900" y="535940"/>
                  </a:lnTo>
                  <a:lnTo>
                    <a:pt x="2755518" y="548640"/>
                  </a:lnTo>
                  <a:lnTo>
                    <a:pt x="2745993" y="595630"/>
                  </a:lnTo>
                  <a:lnTo>
                    <a:pt x="2716276" y="654050"/>
                  </a:lnTo>
                  <a:lnTo>
                    <a:pt x="2688971" y="688340"/>
                  </a:lnTo>
                  <a:lnTo>
                    <a:pt x="2678176" y="698500"/>
                  </a:lnTo>
                  <a:lnTo>
                    <a:pt x="2666873" y="709930"/>
                  </a:lnTo>
                  <a:lnTo>
                    <a:pt x="2654680" y="721360"/>
                  </a:lnTo>
                  <a:lnTo>
                    <a:pt x="2641727" y="732790"/>
                  </a:lnTo>
                  <a:lnTo>
                    <a:pt x="2628138" y="742950"/>
                  </a:lnTo>
                  <a:lnTo>
                    <a:pt x="2613787" y="754380"/>
                  </a:lnTo>
                  <a:lnTo>
                    <a:pt x="2598547" y="764540"/>
                  </a:lnTo>
                  <a:lnTo>
                    <a:pt x="2582799" y="775970"/>
                  </a:lnTo>
                  <a:lnTo>
                    <a:pt x="2566289" y="786130"/>
                  </a:lnTo>
                  <a:lnTo>
                    <a:pt x="2531364" y="806450"/>
                  </a:lnTo>
                  <a:lnTo>
                    <a:pt x="2493772" y="826770"/>
                  </a:lnTo>
                  <a:lnTo>
                    <a:pt x="2473960" y="835660"/>
                  </a:lnTo>
                  <a:lnTo>
                    <a:pt x="2453386" y="845820"/>
                  </a:lnTo>
                  <a:lnTo>
                    <a:pt x="2410841" y="863600"/>
                  </a:lnTo>
                  <a:lnTo>
                    <a:pt x="2366010" y="881380"/>
                  </a:lnTo>
                  <a:lnTo>
                    <a:pt x="2318512" y="897890"/>
                  </a:lnTo>
                  <a:lnTo>
                    <a:pt x="2269236" y="914400"/>
                  </a:lnTo>
                  <a:lnTo>
                    <a:pt x="2217674" y="929640"/>
                  </a:lnTo>
                  <a:lnTo>
                    <a:pt x="2108708" y="957580"/>
                  </a:lnTo>
                  <a:lnTo>
                    <a:pt x="1992502" y="980440"/>
                  </a:lnTo>
                  <a:lnTo>
                    <a:pt x="1869821" y="1000760"/>
                  </a:lnTo>
                  <a:lnTo>
                    <a:pt x="1806193" y="1008380"/>
                  </a:lnTo>
                  <a:lnTo>
                    <a:pt x="1675002" y="1021080"/>
                  </a:lnTo>
                  <a:lnTo>
                    <a:pt x="1538859" y="1028700"/>
                  </a:lnTo>
                  <a:lnTo>
                    <a:pt x="1398777" y="1031240"/>
                  </a:lnTo>
                  <a:lnTo>
                    <a:pt x="1715871" y="1031240"/>
                  </a:lnTo>
                  <a:lnTo>
                    <a:pt x="1807717" y="1022350"/>
                  </a:lnTo>
                  <a:lnTo>
                    <a:pt x="1934083" y="1004570"/>
                  </a:lnTo>
                  <a:lnTo>
                    <a:pt x="1995042" y="994410"/>
                  </a:lnTo>
                  <a:lnTo>
                    <a:pt x="2054225" y="982980"/>
                  </a:lnTo>
                  <a:lnTo>
                    <a:pt x="2167509" y="957580"/>
                  </a:lnTo>
                  <a:lnTo>
                    <a:pt x="2221356" y="942340"/>
                  </a:lnTo>
                  <a:lnTo>
                    <a:pt x="2273300" y="927100"/>
                  </a:lnTo>
                  <a:lnTo>
                    <a:pt x="2322956" y="911860"/>
                  </a:lnTo>
                  <a:lnTo>
                    <a:pt x="2370709" y="894080"/>
                  </a:lnTo>
                  <a:lnTo>
                    <a:pt x="2416175" y="876300"/>
                  </a:lnTo>
                  <a:lnTo>
                    <a:pt x="2459101" y="858520"/>
                  </a:lnTo>
                  <a:lnTo>
                    <a:pt x="2499867" y="838200"/>
                  </a:lnTo>
                  <a:lnTo>
                    <a:pt x="2519299" y="829310"/>
                  </a:lnTo>
                  <a:lnTo>
                    <a:pt x="2537967" y="819150"/>
                  </a:lnTo>
                  <a:lnTo>
                    <a:pt x="2556002" y="807720"/>
                  </a:lnTo>
                  <a:lnTo>
                    <a:pt x="2573528" y="797560"/>
                  </a:lnTo>
                  <a:lnTo>
                    <a:pt x="2590291" y="787400"/>
                  </a:lnTo>
                  <a:lnTo>
                    <a:pt x="2606421" y="775970"/>
                  </a:lnTo>
                  <a:lnTo>
                    <a:pt x="2621915" y="765810"/>
                  </a:lnTo>
                  <a:lnTo>
                    <a:pt x="2663698" y="731520"/>
                  </a:lnTo>
                  <a:lnTo>
                    <a:pt x="2699130" y="697230"/>
                  </a:lnTo>
                  <a:lnTo>
                    <a:pt x="2718816" y="673100"/>
                  </a:lnTo>
                  <a:lnTo>
                    <a:pt x="2727579" y="661670"/>
                  </a:lnTo>
                  <a:lnTo>
                    <a:pt x="2748915" y="624840"/>
                  </a:lnTo>
                  <a:lnTo>
                    <a:pt x="2762758" y="586740"/>
                  </a:lnTo>
                  <a:lnTo>
                    <a:pt x="2769235" y="548640"/>
                  </a:lnTo>
                  <a:lnTo>
                    <a:pt x="2769616" y="535940"/>
                  </a:lnTo>
                  <a:lnTo>
                    <a:pt x="2769235" y="523240"/>
                  </a:lnTo>
                  <a:lnTo>
                    <a:pt x="2762758" y="485140"/>
                  </a:lnTo>
                  <a:lnTo>
                    <a:pt x="2748915" y="448310"/>
                  </a:lnTo>
                  <a:lnTo>
                    <a:pt x="2727452" y="411480"/>
                  </a:lnTo>
                  <a:lnTo>
                    <a:pt x="2718816" y="398780"/>
                  </a:lnTo>
                  <a:lnTo>
                    <a:pt x="2709417" y="387350"/>
                  </a:lnTo>
                  <a:lnTo>
                    <a:pt x="2699130" y="375920"/>
                  </a:lnTo>
                  <a:lnTo>
                    <a:pt x="2688081" y="363220"/>
                  </a:lnTo>
                  <a:lnTo>
                    <a:pt x="2676271" y="351790"/>
                  </a:lnTo>
                  <a:lnTo>
                    <a:pt x="2663698" y="340360"/>
                  </a:lnTo>
                  <a:lnTo>
                    <a:pt x="2650490" y="328930"/>
                  </a:lnTo>
                  <a:lnTo>
                    <a:pt x="2636520" y="318770"/>
                  </a:lnTo>
                  <a:lnTo>
                    <a:pt x="2621915" y="307340"/>
                  </a:lnTo>
                  <a:lnTo>
                    <a:pt x="2606421" y="295910"/>
                  </a:lnTo>
                  <a:lnTo>
                    <a:pt x="2590291" y="285750"/>
                  </a:lnTo>
                  <a:lnTo>
                    <a:pt x="2573528" y="274320"/>
                  </a:lnTo>
                  <a:lnTo>
                    <a:pt x="2537967" y="254000"/>
                  </a:lnTo>
                  <a:lnTo>
                    <a:pt x="2499867" y="233680"/>
                  </a:lnTo>
                  <a:lnTo>
                    <a:pt x="2479802" y="224790"/>
                  </a:lnTo>
                  <a:lnTo>
                    <a:pt x="2459101" y="214630"/>
                  </a:lnTo>
                  <a:lnTo>
                    <a:pt x="2437891" y="205740"/>
                  </a:lnTo>
                  <a:lnTo>
                    <a:pt x="2416175" y="195580"/>
                  </a:lnTo>
                  <a:lnTo>
                    <a:pt x="2370709" y="177800"/>
                  </a:lnTo>
                  <a:lnTo>
                    <a:pt x="2323084" y="161290"/>
                  </a:lnTo>
                  <a:lnTo>
                    <a:pt x="2273300" y="144780"/>
                  </a:lnTo>
                  <a:lnTo>
                    <a:pt x="2221484" y="129540"/>
                  </a:lnTo>
                  <a:lnTo>
                    <a:pt x="2111883" y="101600"/>
                  </a:lnTo>
                  <a:lnTo>
                    <a:pt x="1995042" y="78740"/>
                  </a:lnTo>
                  <a:lnTo>
                    <a:pt x="1871726" y="58420"/>
                  </a:lnTo>
                  <a:lnTo>
                    <a:pt x="1742693" y="43180"/>
                  </a:lnTo>
                  <a:lnTo>
                    <a:pt x="1726088" y="41910"/>
                  </a:lnTo>
                  <a:close/>
                </a:path>
                <a:path w="2797175" h="1071879">
                  <a:moveTo>
                    <a:pt x="42418" y="548640"/>
                  </a:moveTo>
                  <a:lnTo>
                    <a:pt x="42799" y="557530"/>
                  </a:lnTo>
                  <a:lnTo>
                    <a:pt x="43405" y="557530"/>
                  </a:lnTo>
                  <a:lnTo>
                    <a:pt x="42418" y="548640"/>
                  </a:lnTo>
                  <a:close/>
                </a:path>
                <a:path w="2797175" h="1071879">
                  <a:moveTo>
                    <a:pt x="1399159" y="0"/>
                  </a:moveTo>
                  <a:lnTo>
                    <a:pt x="1257427" y="2540"/>
                  </a:lnTo>
                  <a:lnTo>
                    <a:pt x="1119886" y="10160"/>
                  </a:lnTo>
                  <a:lnTo>
                    <a:pt x="987043" y="22860"/>
                  </a:lnTo>
                  <a:lnTo>
                    <a:pt x="859663" y="40640"/>
                  </a:lnTo>
                  <a:lnTo>
                    <a:pt x="798195" y="50800"/>
                  </a:lnTo>
                  <a:lnTo>
                    <a:pt x="738377" y="62230"/>
                  </a:lnTo>
                  <a:lnTo>
                    <a:pt x="680212" y="74930"/>
                  </a:lnTo>
                  <a:lnTo>
                    <a:pt x="569340" y="102870"/>
                  </a:lnTo>
                  <a:lnTo>
                    <a:pt x="516636" y="119380"/>
                  </a:lnTo>
                  <a:lnTo>
                    <a:pt x="466216" y="134620"/>
                  </a:lnTo>
                  <a:lnTo>
                    <a:pt x="417829" y="152400"/>
                  </a:lnTo>
                  <a:lnTo>
                    <a:pt x="394335" y="161290"/>
                  </a:lnTo>
                  <a:lnTo>
                    <a:pt x="371475" y="170180"/>
                  </a:lnTo>
                  <a:lnTo>
                    <a:pt x="349250" y="180340"/>
                  </a:lnTo>
                  <a:lnTo>
                    <a:pt x="327533" y="189230"/>
                  </a:lnTo>
                  <a:lnTo>
                    <a:pt x="285876" y="209550"/>
                  </a:lnTo>
                  <a:lnTo>
                    <a:pt x="246761" y="229870"/>
                  </a:lnTo>
                  <a:lnTo>
                    <a:pt x="210184" y="251460"/>
                  </a:lnTo>
                  <a:lnTo>
                    <a:pt x="192786" y="262890"/>
                  </a:lnTo>
                  <a:lnTo>
                    <a:pt x="176149" y="273050"/>
                  </a:lnTo>
                  <a:lnTo>
                    <a:pt x="160019" y="284480"/>
                  </a:lnTo>
                  <a:lnTo>
                    <a:pt x="144652" y="297180"/>
                  </a:lnTo>
                  <a:lnTo>
                    <a:pt x="130048" y="308610"/>
                  </a:lnTo>
                  <a:lnTo>
                    <a:pt x="116077" y="320040"/>
                  </a:lnTo>
                  <a:lnTo>
                    <a:pt x="102869" y="332740"/>
                  </a:lnTo>
                  <a:lnTo>
                    <a:pt x="90424" y="344170"/>
                  </a:lnTo>
                  <a:lnTo>
                    <a:pt x="78612" y="356870"/>
                  </a:lnTo>
                  <a:lnTo>
                    <a:pt x="67563" y="369570"/>
                  </a:lnTo>
                  <a:lnTo>
                    <a:pt x="57403" y="382270"/>
                  </a:lnTo>
                  <a:lnTo>
                    <a:pt x="47878" y="396240"/>
                  </a:lnTo>
                  <a:lnTo>
                    <a:pt x="39115" y="408940"/>
                  </a:lnTo>
                  <a:lnTo>
                    <a:pt x="18287" y="449580"/>
                  </a:lnTo>
                  <a:lnTo>
                    <a:pt x="5206" y="492760"/>
                  </a:lnTo>
                  <a:lnTo>
                    <a:pt x="1396" y="521970"/>
                  </a:lnTo>
                  <a:lnTo>
                    <a:pt x="15112" y="521970"/>
                  </a:lnTo>
                  <a:lnTo>
                    <a:pt x="16509" y="509270"/>
                  </a:lnTo>
                  <a:lnTo>
                    <a:pt x="18795" y="495300"/>
                  </a:lnTo>
                  <a:lnTo>
                    <a:pt x="30987" y="454660"/>
                  </a:lnTo>
                  <a:lnTo>
                    <a:pt x="50926" y="416560"/>
                  </a:lnTo>
                  <a:lnTo>
                    <a:pt x="78105" y="378460"/>
                  </a:lnTo>
                  <a:lnTo>
                    <a:pt x="112268" y="342900"/>
                  </a:lnTo>
                  <a:lnTo>
                    <a:pt x="125221" y="330200"/>
                  </a:lnTo>
                  <a:lnTo>
                    <a:pt x="168148" y="295910"/>
                  </a:lnTo>
                  <a:lnTo>
                    <a:pt x="200278" y="274320"/>
                  </a:lnTo>
                  <a:lnTo>
                    <a:pt x="217296" y="262890"/>
                  </a:lnTo>
                  <a:lnTo>
                    <a:pt x="235076" y="252730"/>
                  </a:lnTo>
                  <a:lnTo>
                    <a:pt x="253364" y="242570"/>
                  </a:lnTo>
                  <a:lnTo>
                    <a:pt x="272541" y="231140"/>
                  </a:lnTo>
                  <a:lnTo>
                    <a:pt x="292100" y="222250"/>
                  </a:lnTo>
                  <a:lnTo>
                    <a:pt x="312420" y="212090"/>
                  </a:lnTo>
                  <a:lnTo>
                    <a:pt x="333248" y="201930"/>
                  </a:lnTo>
                  <a:lnTo>
                    <a:pt x="354711" y="193040"/>
                  </a:lnTo>
                  <a:lnTo>
                    <a:pt x="376681" y="182880"/>
                  </a:lnTo>
                  <a:lnTo>
                    <a:pt x="422528" y="165100"/>
                  </a:lnTo>
                  <a:lnTo>
                    <a:pt x="470662" y="148590"/>
                  </a:lnTo>
                  <a:lnTo>
                    <a:pt x="520700" y="132080"/>
                  </a:lnTo>
                  <a:lnTo>
                    <a:pt x="573024" y="116840"/>
                  </a:lnTo>
                  <a:lnTo>
                    <a:pt x="627252" y="101600"/>
                  </a:lnTo>
                  <a:lnTo>
                    <a:pt x="741045" y="76200"/>
                  </a:lnTo>
                  <a:lnTo>
                    <a:pt x="800608" y="64770"/>
                  </a:lnTo>
                  <a:lnTo>
                    <a:pt x="861822" y="54610"/>
                  </a:lnTo>
                  <a:lnTo>
                    <a:pt x="988567" y="36830"/>
                  </a:lnTo>
                  <a:lnTo>
                    <a:pt x="1120902" y="24130"/>
                  </a:lnTo>
                  <a:lnTo>
                    <a:pt x="1257935" y="16510"/>
                  </a:lnTo>
                  <a:lnTo>
                    <a:pt x="1328039" y="13970"/>
                  </a:lnTo>
                  <a:lnTo>
                    <a:pt x="1718538" y="13970"/>
                  </a:lnTo>
                  <a:lnTo>
                    <a:pt x="1678304" y="10160"/>
                  </a:lnTo>
                  <a:lnTo>
                    <a:pt x="1540764" y="2540"/>
                  </a:lnTo>
                  <a:lnTo>
                    <a:pt x="1399159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72942" y="3887393"/>
              <a:ext cx="554824" cy="88939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78218" y="3431539"/>
              <a:ext cx="2239645" cy="1400810"/>
            </a:xfrm>
            <a:custGeom>
              <a:avLst/>
              <a:gdLst/>
              <a:ahLst/>
              <a:cxnLst/>
              <a:rect l="l" t="t" r="r" b="b"/>
              <a:pathLst>
                <a:path w="2239645" h="1400810">
                  <a:moveTo>
                    <a:pt x="2211692" y="26670"/>
                  </a:moveTo>
                  <a:lnTo>
                    <a:pt x="27520" y="26670"/>
                  </a:lnTo>
                  <a:lnTo>
                    <a:pt x="27520" y="40640"/>
                  </a:lnTo>
                  <a:lnTo>
                    <a:pt x="27520" y="1358900"/>
                  </a:lnTo>
                  <a:lnTo>
                    <a:pt x="27520" y="1372870"/>
                  </a:lnTo>
                  <a:lnTo>
                    <a:pt x="2211692" y="1372870"/>
                  </a:lnTo>
                  <a:lnTo>
                    <a:pt x="2211692" y="1359141"/>
                  </a:lnTo>
                  <a:lnTo>
                    <a:pt x="2211692" y="1358900"/>
                  </a:lnTo>
                  <a:lnTo>
                    <a:pt x="2211692" y="40767"/>
                  </a:lnTo>
                  <a:lnTo>
                    <a:pt x="2197849" y="40767"/>
                  </a:lnTo>
                  <a:lnTo>
                    <a:pt x="2197849" y="1358900"/>
                  </a:lnTo>
                  <a:lnTo>
                    <a:pt x="41275" y="1358900"/>
                  </a:lnTo>
                  <a:lnTo>
                    <a:pt x="41275" y="40640"/>
                  </a:lnTo>
                  <a:lnTo>
                    <a:pt x="2211692" y="40640"/>
                  </a:lnTo>
                  <a:lnTo>
                    <a:pt x="2211692" y="26670"/>
                  </a:lnTo>
                  <a:close/>
                </a:path>
                <a:path w="2239645" h="1400810">
                  <a:moveTo>
                    <a:pt x="2239124" y="13208"/>
                  </a:moveTo>
                  <a:lnTo>
                    <a:pt x="2225408" y="13208"/>
                  </a:lnTo>
                  <a:lnTo>
                    <a:pt x="2225408" y="1386649"/>
                  </a:lnTo>
                  <a:lnTo>
                    <a:pt x="2239124" y="1386662"/>
                  </a:lnTo>
                  <a:lnTo>
                    <a:pt x="2239124" y="13208"/>
                  </a:lnTo>
                  <a:close/>
                </a:path>
                <a:path w="2239645" h="1400810">
                  <a:moveTo>
                    <a:pt x="2239124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1386840"/>
                  </a:lnTo>
                  <a:lnTo>
                    <a:pt x="0" y="1400810"/>
                  </a:lnTo>
                  <a:lnTo>
                    <a:pt x="2239124" y="1400810"/>
                  </a:lnTo>
                  <a:lnTo>
                    <a:pt x="2239124" y="1386840"/>
                  </a:lnTo>
                  <a:lnTo>
                    <a:pt x="13766" y="1386840"/>
                  </a:lnTo>
                  <a:lnTo>
                    <a:pt x="13766" y="12700"/>
                  </a:lnTo>
                  <a:lnTo>
                    <a:pt x="2239124" y="12700"/>
                  </a:lnTo>
                  <a:lnTo>
                    <a:pt x="223912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166" y="4057319"/>
              <a:ext cx="292900" cy="71556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9194" y="4285729"/>
              <a:ext cx="470293" cy="49173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727" y="3740569"/>
              <a:ext cx="778861" cy="52075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84150" y="1013459"/>
              <a:ext cx="8865235" cy="3818890"/>
            </a:xfrm>
            <a:custGeom>
              <a:avLst/>
              <a:gdLst/>
              <a:ahLst/>
              <a:cxnLst/>
              <a:rect l="l" t="t" r="r" b="b"/>
              <a:pathLst>
                <a:path w="8865235" h="3818890">
                  <a:moveTo>
                    <a:pt x="2492629" y="1127760"/>
                  </a:moveTo>
                  <a:lnTo>
                    <a:pt x="27520" y="1127760"/>
                  </a:lnTo>
                  <a:lnTo>
                    <a:pt x="27520" y="1141730"/>
                  </a:lnTo>
                  <a:lnTo>
                    <a:pt x="27520" y="2251710"/>
                  </a:lnTo>
                  <a:lnTo>
                    <a:pt x="27520" y="2265680"/>
                  </a:lnTo>
                  <a:lnTo>
                    <a:pt x="2492629" y="2265680"/>
                  </a:lnTo>
                  <a:lnTo>
                    <a:pt x="2492629" y="2251964"/>
                  </a:lnTo>
                  <a:lnTo>
                    <a:pt x="2492629" y="2251710"/>
                  </a:lnTo>
                  <a:lnTo>
                    <a:pt x="2492629" y="1141984"/>
                  </a:lnTo>
                  <a:lnTo>
                    <a:pt x="2478913" y="1141984"/>
                  </a:lnTo>
                  <a:lnTo>
                    <a:pt x="2478913" y="2251710"/>
                  </a:lnTo>
                  <a:lnTo>
                    <a:pt x="41275" y="2251710"/>
                  </a:lnTo>
                  <a:lnTo>
                    <a:pt x="41275" y="1141730"/>
                  </a:lnTo>
                  <a:lnTo>
                    <a:pt x="2492629" y="1141730"/>
                  </a:lnTo>
                  <a:lnTo>
                    <a:pt x="2492629" y="1127760"/>
                  </a:lnTo>
                  <a:close/>
                </a:path>
                <a:path w="8865235" h="3818890">
                  <a:moveTo>
                    <a:pt x="2520188" y="1101090"/>
                  </a:moveTo>
                  <a:lnTo>
                    <a:pt x="0" y="1101090"/>
                  </a:lnTo>
                  <a:lnTo>
                    <a:pt x="0" y="1115060"/>
                  </a:lnTo>
                  <a:lnTo>
                    <a:pt x="0" y="2279650"/>
                  </a:lnTo>
                  <a:lnTo>
                    <a:pt x="0" y="2293620"/>
                  </a:lnTo>
                  <a:lnTo>
                    <a:pt x="2520188" y="2293620"/>
                  </a:lnTo>
                  <a:lnTo>
                    <a:pt x="2520188" y="2279650"/>
                  </a:lnTo>
                  <a:lnTo>
                    <a:pt x="13754" y="2279650"/>
                  </a:lnTo>
                  <a:lnTo>
                    <a:pt x="13754" y="1115060"/>
                  </a:lnTo>
                  <a:lnTo>
                    <a:pt x="2506345" y="1115060"/>
                  </a:lnTo>
                  <a:lnTo>
                    <a:pt x="2506345" y="2279523"/>
                  </a:lnTo>
                  <a:lnTo>
                    <a:pt x="2520188" y="2279523"/>
                  </a:lnTo>
                  <a:lnTo>
                    <a:pt x="2520188" y="1115060"/>
                  </a:lnTo>
                  <a:lnTo>
                    <a:pt x="2520188" y="1114425"/>
                  </a:lnTo>
                  <a:lnTo>
                    <a:pt x="2520188" y="1101090"/>
                  </a:lnTo>
                  <a:close/>
                </a:path>
                <a:path w="8865235" h="3818890">
                  <a:moveTo>
                    <a:pt x="8517255" y="3064510"/>
                  </a:moveTo>
                  <a:lnTo>
                    <a:pt x="6015228" y="3064510"/>
                  </a:lnTo>
                  <a:lnTo>
                    <a:pt x="6015228" y="3078480"/>
                  </a:lnTo>
                  <a:lnTo>
                    <a:pt x="6015228" y="3776980"/>
                  </a:lnTo>
                  <a:lnTo>
                    <a:pt x="6015228" y="3790950"/>
                  </a:lnTo>
                  <a:lnTo>
                    <a:pt x="8517255" y="3790950"/>
                  </a:lnTo>
                  <a:lnTo>
                    <a:pt x="8517255" y="3776980"/>
                  </a:lnTo>
                  <a:lnTo>
                    <a:pt x="6028944" y="3776980"/>
                  </a:lnTo>
                  <a:lnTo>
                    <a:pt x="6028944" y="3078480"/>
                  </a:lnTo>
                  <a:lnTo>
                    <a:pt x="8517255" y="3078480"/>
                  </a:lnTo>
                  <a:lnTo>
                    <a:pt x="8517255" y="3064510"/>
                  </a:lnTo>
                  <a:close/>
                </a:path>
                <a:path w="8865235" h="3818890">
                  <a:moveTo>
                    <a:pt x="8544687" y="3036570"/>
                  </a:moveTo>
                  <a:lnTo>
                    <a:pt x="5987669" y="3036570"/>
                  </a:lnTo>
                  <a:lnTo>
                    <a:pt x="5987669" y="3050540"/>
                  </a:lnTo>
                  <a:lnTo>
                    <a:pt x="5987669" y="3804920"/>
                  </a:lnTo>
                  <a:lnTo>
                    <a:pt x="5987669" y="3818890"/>
                  </a:lnTo>
                  <a:lnTo>
                    <a:pt x="8544687" y="3818890"/>
                  </a:lnTo>
                  <a:lnTo>
                    <a:pt x="8544687" y="3804920"/>
                  </a:lnTo>
                  <a:lnTo>
                    <a:pt x="6001385" y="3804920"/>
                  </a:lnTo>
                  <a:lnTo>
                    <a:pt x="6001385" y="3050540"/>
                  </a:lnTo>
                  <a:lnTo>
                    <a:pt x="8530971" y="3050540"/>
                  </a:lnTo>
                  <a:lnTo>
                    <a:pt x="8530971" y="3804729"/>
                  </a:lnTo>
                  <a:lnTo>
                    <a:pt x="8544687" y="3804742"/>
                  </a:lnTo>
                  <a:lnTo>
                    <a:pt x="8544687" y="3050540"/>
                  </a:lnTo>
                  <a:lnTo>
                    <a:pt x="8544687" y="3050413"/>
                  </a:lnTo>
                  <a:lnTo>
                    <a:pt x="8544687" y="3036570"/>
                  </a:lnTo>
                  <a:close/>
                </a:path>
                <a:path w="8865235" h="3818890">
                  <a:moveTo>
                    <a:pt x="8588629" y="27940"/>
                  </a:moveTo>
                  <a:lnTo>
                    <a:pt x="8574913" y="27940"/>
                  </a:lnTo>
                  <a:lnTo>
                    <a:pt x="8574913" y="41910"/>
                  </a:lnTo>
                  <a:lnTo>
                    <a:pt x="8574913" y="1070610"/>
                  </a:lnTo>
                  <a:lnTo>
                    <a:pt x="6028944" y="1070610"/>
                  </a:lnTo>
                  <a:lnTo>
                    <a:pt x="6028944" y="41910"/>
                  </a:lnTo>
                  <a:lnTo>
                    <a:pt x="8574913" y="41910"/>
                  </a:lnTo>
                  <a:lnTo>
                    <a:pt x="8574913" y="27940"/>
                  </a:lnTo>
                  <a:lnTo>
                    <a:pt x="6015228" y="27940"/>
                  </a:lnTo>
                  <a:lnTo>
                    <a:pt x="6015228" y="41910"/>
                  </a:lnTo>
                  <a:lnTo>
                    <a:pt x="6015228" y="1070610"/>
                  </a:lnTo>
                  <a:lnTo>
                    <a:pt x="6015228" y="1084580"/>
                  </a:lnTo>
                  <a:lnTo>
                    <a:pt x="8588629" y="1084580"/>
                  </a:lnTo>
                  <a:lnTo>
                    <a:pt x="8588629" y="1070864"/>
                  </a:lnTo>
                  <a:lnTo>
                    <a:pt x="8588629" y="1070610"/>
                  </a:lnTo>
                  <a:lnTo>
                    <a:pt x="8588629" y="41910"/>
                  </a:lnTo>
                  <a:lnTo>
                    <a:pt x="8588629" y="41783"/>
                  </a:lnTo>
                  <a:lnTo>
                    <a:pt x="8588629" y="27940"/>
                  </a:lnTo>
                  <a:close/>
                </a:path>
                <a:path w="8865235" h="3818890">
                  <a:moveTo>
                    <a:pt x="8616188" y="14351"/>
                  </a:moveTo>
                  <a:lnTo>
                    <a:pt x="8602345" y="14351"/>
                  </a:lnTo>
                  <a:lnTo>
                    <a:pt x="8602345" y="1098423"/>
                  </a:lnTo>
                  <a:lnTo>
                    <a:pt x="8616188" y="1098423"/>
                  </a:lnTo>
                  <a:lnTo>
                    <a:pt x="8616188" y="14351"/>
                  </a:lnTo>
                  <a:close/>
                </a:path>
                <a:path w="8865235" h="3818890">
                  <a:moveTo>
                    <a:pt x="8616188" y="0"/>
                  </a:moveTo>
                  <a:lnTo>
                    <a:pt x="5987669" y="0"/>
                  </a:lnTo>
                  <a:lnTo>
                    <a:pt x="5987669" y="13970"/>
                  </a:lnTo>
                  <a:lnTo>
                    <a:pt x="5987669" y="1098550"/>
                  </a:lnTo>
                  <a:lnTo>
                    <a:pt x="5987669" y="1112520"/>
                  </a:lnTo>
                  <a:lnTo>
                    <a:pt x="8616188" y="1112520"/>
                  </a:lnTo>
                  <a:lnTo>
                    <a:pt x="8616188" y="1098550"/>
                  </a:lnTo>
                  <a:lnTo>
                    <a:pt x="6001385" y="1098550"/>
                  </a:lnTo>
                  <a:lnTo>
                    <a:pt x="6001385" y="13970"/>
                  </a:lnTo>
                  <a:lnTo>
                    <a:pt x="8616188" y="13970"/>
                  </a:lnTo>
                  <a:lnTo>
                    <a:pt x="8616188" y="0"/>
                  </a:lnTo>
                  <a:close/>
                </a:path>
                <a:path w="8865235" h="3818890">
                  <a:moveTo>
                    <a:pt x="8837422" y="1245870"/>
                  </a:moveTo>
                  <a:lnTo>
                    <a:pt x="5886577" y="1245870"/>
                  </a:lnTo>
                  <a:lnTo>
                    <a:pt x="5886577" y="1259840"/>
                  </a:lnTo>
                  <a:lnTo>
                    <a:pt x="5886577" y="2895600"/>
                  </a:lnTo>
                  <a:lnTo>
                    <a:pt x="5886577" y="2908300"/>
                  </a:lnTo>
                  <a:lnTo>
                    <a:pt x="8837422" y="2908300"/>
                  </a:lnTo>
                  <a:lnTo>
                    <a:pt x="8837422" y="2895600"/>
                  </a:lnTo>
                  <a:lnTo>
                    <a:pt x="5900293" y="2895600"/>
                  </a:lnTo>
                  <a:lnTo>
                    <a:pt x="5900293" y="1259840"/>
                  </a:lnTo>
                  <a:lnTo>
                    <a:pt x="8823706" y="1259840"/>
                  </a:lnTo>
                  <a:lnTo>
                    <a:pt x="8823706" y="2894965"/>
                  </a:lnTo>
                  <a:lnTo>
                    <a:pt x="8837422" y="2894965"/>
                  </a:lnTo>
                  <a:lnTo>
                    <a:pt x="8837422" y="1259840"/>
                  </a:lnTo>
                  <a:lnTo>
                    <a:pt x="8837422" y="1245870"/>
                  </a:lnTo>
                  <a:close/>
                </a:path>
                <a:path w="8865235" h="3818890">
                  <a:moveTo>
                    <a:pt x="8864981" y="1219200"/>
                  </a:moveTo>
                  <a:lnTo>
                    <a:pt x="5859018" y="1219200"/>
                  </a:lnTo>
                  <a:lnTo>
                    <a:pt x="5859018" y="1231900"/>
                  </a:lnTo>
                  <a:lnTo>
                    <a:pt x="5859018" y="2922270"/>
                  </a:lnTo>
                  <a:lnTo>
                    <a:pt x="5859018" y="2936240"/>
                  </a:lnTo>
                  <a:lnTo>
                    <a:pt x="8864981" y="2936240"/>
                  </a:lnTo>
                  <a:lnTo>
                    <a:pt x="8864981" y="2922486"/>
                  </a:lnTo>
                  <a:lnTo>
                    <a:pt x="8864981" y="2922270"/>
                  </a:lnTo>
                  <a:lnTo>
                    <a:pt x="8864981" y="1232281"/>
                  </a:lnTo>
                  <a:lnTo>
                    <a:pt x="8851265" y="1232281"/>
                  </a:lnTo>
                  <a:lnTo>
                    <a:pt x="8851265" y="2922270"/>
                  </a:lnTo>
                  <a:lnTo>
                    <a:pt x="5872861" y="2922270"/>
                  </a:lnTo>
                  <a:lnTo>
                    <a:pt x="5872861" y="1231900"/>
                  </a:lnTo>
                  <a:lnTo>
                    <a:pt x="8864981" y="1231900"/>
                  </a:lnTo>
                  <a:lnTo>
                    <a:pt x="8864981" y="121920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60908" y="1151382"/>
            <a:ext cx="1830070" cy="582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6379">
              <a:lnSpc>
                <a:spcPct val="100000"/>
              </a:lnSpc>
              <a:spcBef>
                <a:spcPts val="105"/>
              </a:spcBef>
            </a:pP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Approccio</a:t>
            </a:r>
            <a:r>
              <a:rPr sz="800" b="1" i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Biopsicosociale</a:t>
            </a: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420"/>
              </a:spcBef>
            </a:pPr>
            <a:r>
              <a:rPr sz="500" dirty="0">
                <a:latin typeface="Calibri"/>
                <a:cs typeface="Calibri"/>
              </a:rPr>
              <a:t>Il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modello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teorico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di</a:t>
            </a:r>
            <a:r>
              <a:rPr sz="500" spc="-5" dirty="0">
                <a:latin typeface="Calibri"/>
                <a:cs typeface="Calibri"/>
              </a:rPr>
              <a:t> riferimento</a:t>
            </a:r>
            <a:r>
              <a:rPr sz="500" dirty="0">
                <a:latin typeface="Calibri"/>
                <a:cs typeface="Calibri"/>
              </a:rPr>
              <a:t> è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il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modello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biopsicosociale</a:t>
            </a:r>
            <a:r>
              <a:rPr sz="500" dirty="0">
                <a:latin typeface="Calibri"/>
                <a:cs typeface="Calibri"/>
              </a:rPr>
              <a:t> e 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psicosomatico: l’attenzione </a:t>
            </a:r>
            <a:r>
              <a:rPr sz="500" dirty="0">
                <a:latin typeface="Calibri"/>
                <a:cs typeface="Calibri"/>
              </a:rPr>
              <a:t>è </a:t>
            </a:r>
            <a:r>
              <a:rPr sz="500" spc="-5" dirty="0">
                <a:latin typeface="Calibri"/>
                <a:cs typeface="Calibri"/>
              </a:rPr>
              <a:t>rivolta alla persona nella sua globalità </a:t>
            </a:r>
            <a:r>
              <a:rPr sz="500" dirty="0">
                <a:latin typeface="Calibri"/>
                <a:cs typeface="Calibri"/>
              </a:rPr>
              <a:t>e 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complessità,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prendendo</a:t>
            </a:r>
            <a:r>
              <a:rPr sz="500" dirty="0">
                <a:latin typeface="Calibri"/>
                <a:cs typeface="Calibri"/>
              </a:rPr>
              <a:t> in </a:t>
            </a:r>
            <a:r>
              <a:rPr sz="500" spc="-5" dirty="0">
                <a:latin typeface="Calibri"/>
                <a:cs typeface="Calibri"/>
              </a:rPr>
              <a:t>considerazione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fattori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fisici,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psicologici, </a:t>
            </a:r>
            <a:r>
              <a:rPr sz="500" b="1" dirty="0">
                <a:latin typeface="Calibri"/>
                <a:cs typeface="Calibri"/>
              </a:rPr>
              <a:t> sociali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e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familiari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che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interagiscono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tra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loro</a:t>
            </a:r>
            <a:r>
              <a:rPr sz="500" b="1" dirty="0">
                <a:latin typeface="Calibri"/>
                <a:cs typeface="Calibri"/>
              </a:rPr>
              <a:t> e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sono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spc="-10" dirty="0">
                <a:latin typeface="Calibri"/>
                <a:cs typeface="Calibri"/>
              </a:rPr>
              <a:t>in</a:t>
            </a:r>
            <a:r>
              <a:rPr sz="500" b="1" spc="-5" dirty="0">
                <a:latin typeface="Calibri"/>
                <a:cs typeface="Calibri"/>
              </a:rPr>
              <a:t> grado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5" dirty="0">
                <a:latin typeface="Calibri"/>
                <a:cs typeface="Calibri"/>
              </a:rPr>
              <a:t>di </a:t>
            </a:r>
            <a:r>
              <a:rPr sz="500" b="1" spc="10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influenzare</a:t>
            </a:r>
            <a:r>
              <a:rPr sz="500" b="1" spc="-40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l'evoluzione</a:t>
            </a:r>
            <a:r>
              <a:rPr sz="500" b="1" spc="-30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della malattia</a:t>
            </a:r>
            <a:r>
              <a:rPr sz="500" b="1" dirty="0">
                <a:latin typeface="Calibri"/>
                <a:cs typeface="Calibri"/>
              </a:rPr>
              <a:t> e</a:t>
            </a:r>
            <a:r>
              <a:rPr sz="500" b="1" spc="-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del</a:t>
            </a:r>
            <a:r>
              <a:rPr sz="500" b="1" spc="-10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processo</a:t>
            </a:r>
            <a:r>
              <a:rPr sz="500" b="1" spc="-3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di</a:t>
            </a:r>
            <a:r>
              <a:rPr sz="500" b="1" spc="-10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guarigione.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01588" y="3469640"/>
            <a:ext cx="115506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6515">
              <a:lnSpc>
                <a:spcPct val="100000"/>
              </a:lnSpc>
              <a:spcBef>
                <a:spcPts val="100"/>
              </a:spcBef>
              <a:buChar char="-"/>
              <a:tabLst>
                <a:tab pos="46355" algn="l"/>
              </a:tabLst>
            </a:pPr>
            <a:r>
              <a:rPr sz="500" dirty="0">
                <a:latin typeface="Calibri"/>
                <a:cs typeface="Calibri"/>
              </a:rPr>
              <a:t>Il </a:t>
            </a:r>
            <a:r>
              <a:rPr sz="500" spc="-5" dirty="0">
                <a:latin typeface="Calibri"/>
                <a:cs typeface="Calibri"/>
              </a:rPr>
              <a:t>disagio psichico risulta </a:t>
            </a:r>
            <a:r>
              <a:rPr sz="500" dirty="0">
                <a:latin typeface="Calibri"/>
                <a:cs typeface="Calibri"/>
              </a:rPr>
              <a:t>più elevato </a:t>
            </a:r>
            <a:r>
              <a:rPr sz="500" spc="-5" dirty="0">
                <a:latin typeface="Calibri"/>
                <a:cs typeface="Calibri"/>
              </a:rPr>
              <a:t>nei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pa</a:t>
            </a:r>
            <a:r>
              <a:rPr sz="500" dirty="0">
                <a:latin typeface="Calibri"/>
                <a:cs typeface="Calibri"/>
              </a:rPr>
              <a:t>zienti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</a:t>
            </a:r>
            <a:r>
              <a:rPr sz="500" spc="-5" dirty="0">
                <a:latin typeface="Calibri"/>
                <a:cs typeface="Calibri"/>
              </a:rPr>
              <a:t>o</a:t>
            </a:r>
            <a:r>
              <a:rPr sz="500" dirty="0">
                <a:latin typeface="Calibri"/>
                <a:cs typeface="Calibri"/>
              </a:rPr>
              <a:t>n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ictus</a:t>
            </a:r>
            <a:r>
              <a:rPr sz="500" spc="-25" dirty="0">
                <a:latin typeface="Calibri"/>
                <a:cs typeface="Calibri"/>
              </a:rPr>
              <a:t> </a:t>
            </a:r>
            <a:r>
              <a:rPr sz="500" spc="5" dirty="0">
                <a:latin typeface="Calibri"/>
                <a:cs typeface="Calibri"/>
              </a:rPr>
              <a:t>(</a:t>
            </a:r>
            <a:r>
              <a:rPr sz="500" b="1" spc="-5" dirty="0">
                <a:latin typeface="Calibri"/>
                <a:cs typeface="Calibri"/>
              </a:rPr>
              <a:t>36</a:t>
            </a:r>
            <a:r>
              <a:rPr sz="500" b="1" dirty="0">
                <a:latin typeface="Calibri"/>
                <a:cs typeface="Calibri"/>
              </a:rPr>
              <a:t>%</a:t>
            </a:r>
            <a:r>
              <a:rPr sz="500" b="1" spc="-15" dirty="0">
                <a:latin typeface="Calibri"/>
                <a:cs typeface="Calibri"/>
              </a:rPr>
              <a:t> </a:t>
            </a:r>
            <a:r>
              <a:rPr sz="500" b="1" spc="5" dirty="0">
                <a:latin typeface="Calibri"/>
                <a:cs typeface="Calibri"/>
              </a:rPr>
              <a:t>p</a:t>
            </a:r>
            <a:r>
              <a:rPr sz="500" b="1" spc="-5" dirty="0">
                <a:latin typeface="Calibri"/>
                <a:cs typeface="Calibri"/>
              </a:rPr>
              <a:t>re</a:t>
            </a:r>
            <a:r>
              <a:rPr sz="500" b="1" dirty="0">
                <a:latin typeface="Calibri"/>
                <a:cs typeface="Calibri"/>
              </a:rPr>
              <a:t>s</a:t>
            </a:r>
            <a:r>
              <a:rPr sz="500" b="1" spc="-5" dirty="0">
                <a:latin typeface="Calibri"/>
                <a:cs typeface="Calibri"/>
              </a:rPr>
              <a:t>e</a:t>
            </a:r>
            <a:r>
              <a:rPr sz="500" b="1" spc="-10" dirty="0">
                <a:latin typeface="Calibri"/>
                <a:cs typeface="Calibri"/>
              </a:rPr>
              <a:t>n</a:t>
            </a:r>
            <a:r>
              <a:rPr sz="500" b="1" dirty="0">
                <a:latin typeface="Calibri"/>
                <a:cs typeface="Calibri"/>
              </a:rPr>
              <a:t>ta</a:t>
            </a:r>
            <a:r>
              <a:rPr sz="500" b="1" spc="-40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a</a:t>
            </a:r>
            <a:r>
              <a:rPr sz="500" b="1" spc="5" dirty="0">
                <a:latin typeface="Calibri"/>
                <a:cs typeface="Calibri"/>
              </a:rPr>
              <a:t>n</a:t>
            </a:r>
            <a:r>
              <a:rPr sz="500" b="1" dirty="0">
                <a:latin typeface="Calibri"/>
                <a:cs typeface="Calibri"/>
              </a:rPr>
              <a:t>s</a:t>
            </a:r>
            <a:r>
              <a:rPr sz="500" b="1" spc="-5" dirty="0">
                <a:latin typeface="Calibri"/>
                <a:cs typeface="Calibri"/>
              </a:rPr>
              <a:t>i</a:t>
            </a:r>
            <a:r>
              <a:rPr sz="500" b="1" dirty="0">
                <a:latin typeface="Calibri"/>
                <a:cs typeface="Calibri"/>
              </a:rPr>
              <a:t>a</a:t>
            </a:r>
            <a:r>
              <a:rPr sz="500" b="1" spc="-1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e</a:t>
            </a:r>
            <a:r>
              <a:rPr sz="500" b="1" spc="-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il  </a:t>
            </a:r>
            <a:r>
              <a:rPr sz="500" b="1" spc="-5" dirty="0">
                <a:latin typeface="Calibri"/>
                <a:cs typeface="Calibri"/>
              </a:rPr>
              <a:t>56.5</a:t>
            </a:r>
            <a:r>
              <a:rPr sz="500" b="1" dirty="0">
                <a:latin typeface="Calibri"/>
                <a:cs typeface="Calibri"/>
              </a:rPr>
              <a:t>%</a:t>
            </a:r>
            <a:r>
              <a:rPr sz="500" b="1" spc="-5" dirty="0">
                <a:latin typeface="Calibri"/>
                <a:cs typeface="Calibri"/>
              </a:rPr>
              <a:t> </a:t>
            </a:r>
            <a:r>
              <a:rPr sz="500" b="1" spc="5" dirty="0">
                <a:latin typeface="Calibri"/>
                <a:cs typeface="Calibri"/>
              </a:rPr>
              <a:t>d</a:t>
            </a:r>
            <a:r>
              <a:rPr sz="500" b="1" spc="-5" dirty="0">
                <a:latin typeface="Calibri"/>
                <a:cs typeface="Calibri"/>
              </a:rPr>
              <a:t>e</a:t>
            </a:r>
            <a:r>
              <a:rPr sz="500" b="1" spc="5" dirty="0">
                <a:latin typeface="Calibri"/>
                <a:cs typeface="Calibri"/>
              </a:rPr>
              <a:t>p</a:t>
            </a:r>
            <a:r>
              <a:rPr sz="500" b="1" spc="-5" dirty="0">
                <a:latin typeface="Calibri"/>
                <a:cs typeface="Calibri"/>
              </a:rPr>
              <a:t>re</a:t>
            </a:r>
            <a:r>
              <a:rPr sz="500" b="1" spc="-10" dirty="0">
                <a:latin typeface="Calibri"/>
                <a:cs typeface="Calibri"/>
              </a:rPr>
              <a:t>s</a:t>
            </a:r>
            <a:r>
              <a:rPr sz="500" b="1" dirty="0">
                <a:latin typeface="Calibri"/>
                <a:cs typeface="Calibri"/>
              </a:rPr>
              <a:t>s</a:t>
            </a:r>
            <a:r>
              <a:rPr sz="500" b="1" spc="-5" dirty="0">
                <a:latin typeface="Calibri"/>
                <a:cs typeface="Calibri"/>
              </a:rPr>
              <a:t>i</a:t>
            </a:r>
            <a:r>
              <a:rPr sz="500" b="1" dirty="0">
                <a:latin typeface="Calibri"/>
                <a:cs typeface="Calibri"/>
              </a:rPr>
              <a:t>o</a:t>
            </a:r>
            <a:r>
              <a:rPr sz="500" b="1" spc="-10" dirty="0">
                <a:latin typeface="Calibri"/>
                <a:cs typeface="Calibri"/>
              </a:rPr>
              <a:t>n</a:t>
            </a:r>
            <a:r>
              <a:rPr sz="500" b="1" dirty="0">
                <a:latin typeface="Calibri"/>
                <a:cs typeface="Calibri"/>
              </a:rPr>
              <a:t>e</a:t>
            </a:r>
            <a:r>
              <a:rPr sz="500" b="1" spc="-40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-</a:t>
            </a:r>
            <a:r>
              <a:rPr sz="500" b="1" spc="-5" dirty="0">
                <a:latin typeface="Calibri"/>
                <a:cs typeface="Calibri"/>
              </a:rPr>
              <a:t> </a:t>
            </a:r>
            <a:r>
              <a:rPr sz="500" b="1" spc="5" dirty="0">
                <a:latin typeface="Calibri"/>
                <a:cs typeface="Calibri"/>
              </a:rPr>
              <a:t>H</a:t>
            </a:r>
            <a:r>
              <a:rPr sz="500" b="1" spc="-10" dirty="0">
                <a:latin typeface="Calibri"/>
                <a:cs typeface="Calibri"/>
              </a:rPr>
              <a:t>AD</a:t>
            </a:r>
            <a:r>
              <a:rPr sz="500" b="1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)</a:t>
            </a:r>
            <a:endParaRPr sz="5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46355" algn="l"/>
              </a:tabLst>
            </a:pPr>
            <a:r>
              <a:rPr sz="500" dirty="0">
                <a:latin typeface="Calibri"/>
                <a:cs typeface="Calibri"/>
              </a:rPr>
              <a:t>In entrambi i </a:t>
            </a:r>
            <a:r>
              <a:rPr sz="500" spc="-5" dirty="0">
                <a:latin typeface="Calibri"/>
                <a:cs typeface="Calibri"/>
              </a:rPr>
              <a:t>gruppi </a:t>
            </a:r>
            <a:r>
              <a:rPr sz="500" dirty="0">
                <a:latin typeface="Calibri"/>
                <a:cs typeface="Calibri"/>
              </a:rPr>
              <a:t>il </a:t>
            </a:r>
            <a:r>
              <a:rPr sz="500" spc="-5" dirty="0">
                <a:latin typeface="Calibri"/>
                <a:cs typeface="Calibri"/>
              </a:rPr>
              <a:t>disagio psichico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diminuisce</a:t>
            </a:r>
            <a:r>
              <a:rPr sz="500" spc="-2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significativamente</a:t>
            </a:r>
            <a:r>
              <a:rPr sz="500" spc="9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in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dimissione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55940" y="3071876"/>
            <a:ext cx="80772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libri"/>
                <a:cs typeface="Calibri"/>
              </a:rPr>
              <a:t>correlata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al</a:t>
            </a:r>
            <a:r>
              <a:rPr sz="500" spc="-5" dirty="0">
                <a:latin typeface="Calibri"/>
                <a:cs typeface="Calibri"/>
              </a:rPr>
              <a:t> miglioramento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della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depressione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(r=.129*) </a:t>
            </a:r>
            <a:r>
              <a:rPr sz="500" spc="-5" dirty="0">
                <a:latin typeface="Calibri"/>
                <a:cs typeface="Calibri"/>
              </a:rPr>
              <a:t> per</a:t>
            </a:r>
            <a:r>
              <a:rPr sz="500" dirty="0">
                <a:latin typeface="Calibri"/>
                <a:cs typeface="Calibri"/>
              </a:rPr>
              <a:t> i </a:t>
            </a:r>
            <a:r>
              <a:rPr sz="500" spc="-5" dirty="0">
                <a:latin typeface="Calibri"/>
                <a:cs typeface="Calibri"/>
              </a:rPr>
              <a:t>pazienti</a:t>
            </a:r>
            <a:r>
              <a:rPr sz="500" dirty="0">
                <a:latin typeface="Calibri"/>
                <a:cs typeface="Calibri"/>
              </a:rPr>
              <a:t> con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ictus</a:t>
            </a:r>
            <a:r>
              <a:rPr sz="500" dirty="0">
                <a:latin typeface="Calibri"/>
                <a:cs typeface="Calibri"/>
              </a:rPr>
              <a:t> e con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il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55940" y="3300476"/>
            <a:ext cx="80772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1815" algn="l"/>
              </a:tabLst>
            </a:pPr>
            <a:r>
              <a:rPr sz="500" spc="-5" dirty="0">
                <a:latin typeface="Calibri"/>
                <a:cs typeface="Calibri"/>
              </a:rPr>
              <a:t>miglioramento	dell’ansia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55940" y="3376676"/>
            <a:ext cx="76581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Calibri"/>
                <a:cs typeface="Calibri"/>
              </a:rPr>
              <a:t>(r=.</a:t>
            </a:r>
            <a:r>
              <a:rPr sz="500" spc="-5" dirty="0">
                <a:latin typeface="Calibri"/>
                <a:cs typeface="Calibri"/>
              </a:rPr>
              <a:t>085</a:t>
            </a:r>
            <a:r>
              <a:rPr sz="500" dirty="0">
                <a:latin typeface="Calibri"/>
                <a:cs typeface="Calibri"/>
              </a:rPr>
              <a:t>*)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pe</a:t>
            </a:r>
            <a:r>
              <a:rPr sz="500" dirty="0">
                <a:latin typeface="Calibri"/>
                <a:cs typeface="Calibri"/>
              </a:rPr>
              <a:t>r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gli </a:t>
            </a:r>
            <a:r>
              <a:rPr sz="500" spc="-5" dirty="0">
                <a:latin typeface="Calibri"/>
                <a:cs typeface="Calibri"/>
              </a:rPr>
              <a:t> o</a:t>
            </a:r>
            <a:r>
              <a:rPr sz="500" dirty="0">
                <a:latin typeface="Calibri"/>
                <a:cs typeface="Calibri"/>
              </a:rPr>
              <a:t>rth</a:t>
            </a:r>
            <a:r>
              <a:rPr sz="500" spc="-5" dirty="0">
                <a:latin typeface="Calibri"/>
                <a:cs typeface="Calibri"/>
              </a:rPr>
              <a:t>oped</a:t>
            </a:r>
            <a:r>
              <a:rPr sz="500" dirty="0">
                <a:latin typeface="Calibri"/>
                <a:cs typeface="Calibri"/>
              </a:rPr>
              <a:t>ici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55940" y="3452876"/>
            <a:ext cx="80708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Calibri"/>
                <a:cs typeface="Calibri"/>
              </a:rPr>
              <a:t>-  </a:t>
            </a:r>
            <a:r>
              <a:rPr sz="500" spc="9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In  </a:t>
            </a:r>
            <a:r>
              <a:rPr sz="500" spc="7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entrambi</a:t>
            </a:r>
            <a:r>
              <a:rPr sz="500" spc="3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  </a:t>
            </a:r>
            <a:r>
              <a:rPr sz="500" spc="9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gruppi</a:t>
            </a:r>
            <a:r>
              <a:rPr sz="500" spc="30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</a:t>
            </a:r>
            <a:endParaRPr sz="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500" b="1" spc="-5" dirty="0">
                <a:latin typeface="Calibri"/>
                <a:cs typeface="Calibri"/>
              </a:rPr>
              <a:t>pazienti</a:t>
            </a:r>
            <a:r>
              <a:rPr sz="500" b="1" spc="7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con</a:t>
            </a:r>
            <a:r>
              <a:rPr sz="500" b="1" spc="60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disagio</a:t>
            </a:r>
            <a:r>
              <a:rPr sz="500" b="1" spc="7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psichico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55940" y="3681476"/>
            <a:ext cx="807720" cy="178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b="1" dirty="0">
                <a:latin typeface="Calibri"/>
                <a:cs typeface="Calibri"/>
              </a:rPr>
              <a:t>di  </a:t>
            </a:r>
            <a:r>
              <a:rPr sz="500" b="1" spc="3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indipendenza</a:t>
            </a:r>
            <a:r>
              <a:rPr sz="500" b="1" spc="270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funzionale</a:t>
            </a:r>
            <a:endParaRPr sz="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500" spc="-5" dirty="0">
                <a:latin typeface="Calibri"/>
                <a:cs typeface="Calibri"/>
              </a:rPr>
              <a:t>(p≤.05).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20765" y="2256187"/>
            <a:ext cx="2855595" cy="52451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535305">
              <a:lnSpc>
                <a:spcPct val="100000"/>
              </a:lnSpc>
              <a:spcBef>
                <a:spcPts val="160"/>
              </a:spcBef>
            </a:pP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Dalle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ricerche</a:t>
            </a:r>
            <a:r>
              <a:rPr sz="800" b="1" i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condotte</a:t>
            </a:r>
            <a:r>
              <a:rPr sz="800" b="1" i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 Villa</a:t>
            </a:r>
            <a:r>
              <a:rPr sz="800" b="1" i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Bellombra</a:t>
            </a:r>
            <a:endParaRPr sz="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40"/>
              </a:spcBef>
            </a:pPr>
            <a:r>
              <a:rPr sz="500" dirty="0">
                <a:latin typeface="Calibri"/>
                <a:cs typeface="Calibri"/>
              </a:rPr>
              <a:t>Vengono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utilizzate</a:t>
            </a:r>
            <a:r>
              <a:rPr sz="500" dirty="0">
                <a:latin typeface="Calibri"/>
                <a:cs typeface="Calibri"/>
              </a:rPr>
              <a:t> la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b="1" i="1" spc="-5" dirty="0">
                <a:latin typeface="Calibri"/>
                <a:cs typeface="Calibri"/>
              </a:rPr>
              <a:t>Hospital</a:t>
            </a:r>
            <a:r>
              <a:rPr sz="500" b="1" i="1" dirty="0">
                <a:latin typeface="Calibri"/>
                <a:cs typeface="Calibri"/>
              </a:rPr>
              <a:t> </a:t>
            </a:r>
            <a:r>
              <a:rPr sz="500" b="1" i="1" spc="-5" dirty="0">
                <a:latin typeface="Calibri"/>
                <a:cs typeface="Calibri"/>
              </a:rPr>
              <a:t>Anxiety</a:t>
            </a:r>
            <a:r>
              <a:rPr sz="500" b="1" i="1" dirty="0">
                <a:latin typeface="Calibri"/>
                <a:cs typeface="Calibri"/>
              </a:rPr>
              <a:t> </a:t>
            </a:r>
            <a:r>
              <a:rPr sz="500" b="1" i="1" spc="-5" dirty="0">
                <a:latin typeface="Calibri"/>
                <a:cs typeface="Calibri"/>
              </a:rPr>
              <a:t>and</a:t>
            </a:r>
            <a:r>
              <a:rPr sz="500" b="1" i="1" dirty="0">
                <a:latin typeface="Calibri"/>
                <a:cs typeface="Calibri"/>
              </a:rPr>
              <a:t> </a:t>
            </a:r>
            <a:r>
              <a:rPr sz="500" b="1" i="1" spc="-5" dirty="0">
                <a:latin typeface="Calibri"/>
                <a:cs typeface="Calibri"/>
              </a:rPr>
              <a:t>Depriession</a:t>
            </a:r>
            <a:r>
              <a:rPr sz="500" b="1" i="1" dirty="0">
                <a:latin typeface="Calibri"/>
                <a:cs typeface="Calibri"/>
              </a:rPr>
              <a:t> </a:t>
            </a:r>
            <a:r>
              <a:rPr sz="500" b="1" i="1" spc="-5" dirty="0">
                <a:latin typeface="Calibri"/>
                <a:cs typeface="Calibri"/>
              </a:rPr>
              <a:t>Scales-HADS</a:t>
            </a:r>
            <a:r>
              <a:rPr sz="500" b="1" i="1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(Zingmond</a:t>
            </a:r>
            <a:r>
              <a:rPr sz="500" dirty="0">
                <a:latin typeface="Calibri"/>
                <a:cs typeface="Calibri"/>
              </a:rPr>
              <a:t> e</a:t>
            </a:r>
            <a:r>
              <a:rPr sz="500" spc="1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Snaith,1983),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15" dirty="0">
                <a:latin typeface="Calibri"/>
                <a:cs typeface="Calibri"/>
              </a:rPr>
              <a:t>un 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questionario self-report per </a:t>
            </a:r>
            <a:r>
              <a:rPr sz="500" dirty="0">
                <a:latin typeface="Calibri"/>
                <a:cs typeface="Calibri"/>
              </a:rPr>
              <a:t>la </a:t>
            </a:r>
            <a:r>
              <a:rPr sz="500" spc="-5" dirty="0">
                <a:latin typeface="Calibri"/>
                <a:cs typeface="Calibri"/>
              </a:rPr>
              <a:t>valutazione dei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sintomi ansiosi</a:t>
            </a:r>
            <a:r>
              <a:rPr sz="500" dirty="0">
                <a:latin typeface="Calibri"/>
                <a:cs typeface="Calibri"/>
              </a:rPr>
              <a:t> e </a:t>
            </a:r>
            <a:r>
              <a:rPr sz="500" spc="-5" dirty="0">
                <a:latin typeface="Calibri"/>
                <a:cs typeface="Calibri"/>
              </a:rPr>
              <a:t>depressivi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nei pazienti ospedalizzati, </a:t>
            </a:r>
            <a:r>
              <a:rPr sz="500" dirty="0">
                <a:latin typeface="Calibri"/>
                <a:cs typeface="Calibri"/>
              </a:rPr>
              <a:t>e la 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b="1" i="1" spc="-5" dirty="0">
                <a:latin typeface="Calibri"/>
                <a:cs typeface="Calibri"/>
              </a:rPr>
              <a:t>Functional</a:t>
            </a:r>
            <a:r>
              <a:rPr sz="500" b="1" i="1" spc="-10" dirty="0">
                <a:latin typeface="Calibri"/>
                <a:cs typeface="Calibri"/>
              </a:rPr>
              <a:t> </a:t>
            </a:r>
            <a:r>
              <a:rPr sz="500" b="1" i="1" spc="-5" dirty="0">
                <a:latin typeface="Calibri"/>
                <a:cs typeface="Calibri"/>
              </a:rPr>
              <a:t>Independence</a:t>
            </a:r>
            <a:r>
              <a:rPr sz="500" b="1" i="1" spc="-10" dirty="0">
                <a:latin typeface="Calibri"/>
                <a:cs typeface="Calibri"/>
              </a:rPr>
              <a:t> </a:t>
            </a:r>
            <a:r>
              <a:rPr sz="500" b="1" i="1" dirty="0">
                <a:latin typeface="Calibri"/>
                <a:cs typeface="Calibri"/>
              </a:rPr>
              <a:t>Measure-FIM</a:t>
            </a:r>
            <a:r>
              <a:rPr sz="500" b="1" i="1" spc="-3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(Dodds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et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al.,1993)</a:t>
            </a:r>
            <a:r>
              <a:rPr sz="500" spc="-2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per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misurare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l’indipendenza</a:t>
            </a:r>
            <a:r>
              <a:rPr sz="500" spc="-4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funzionale.</a:t>
            </a:r>
            <a:endParaRPr sz="5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sz="600" b="1" spc="-5" dirty="0">
                <a:latin typeface="Calibri"/>
                <a:cs typeface="Calibri"/>
              </a:rPr>
              <a:t>Campione:</a:t>
            </a:r>
            <a:r>
              <a:rPr sz="600" b="1" dirty="0">
                <a:latin typeface="Calibri"/>
                <a:cs typeface="Calibri"/>
              </a:rPr>
              <a:t> </a:t>
            </a:r>
            <a:r>
              <a:rPr sz="600" b="1" spc="-5" dirty="0">
                <a:latin typeface="Calibri"/>
                <a:cs typeface="Calibri"/>
              </a:rPr>
              <a:t>235</a:t>
            </a:r>
            <a:r>
              <a:rPr sz="600" b="1" spc="10" dirty="0">
                <a:latin typeface="Calibri"/>
                <a:cs typeface="Calibri"/>
              </a:rPr>
              <a:t> </a:t>
            </a:r>
            <a:r>
              <a:rPr sz="600" b="1" spc="-5" dirty="0">
                <a:latin typeface="Calibri"/>
                <a:cs typeface="Calibri"/>
              </a:rPr>
              <a:t>pazienti</a:t>
            </a:r>
            <a:r>
              <a:rPr sz="600" b="1" spc="30" dirty="0">
                <a:latin typeface="Calibri"/>
                <a:cs typeface="Calibri"/>
              </a:rPr>
              <a:t> </a:t>
            </a:r>
            <a:r>
              <a:rPr sz="600" b="1" dirty="0">
                <a:latin typeface="Calibri"/>
                <a:cs typeface="Calibri"/>
              </a:rPr>
              <a:t>con</a:t>
            </a:r>
            <a:r>
              <a:rPr sz="600" b="1" spc="5" dirty="0">
                <a:latin typeface="Calibri"/>
                <a:cs typeface="Calibri"/>
              </a:rPr>
              <a:t> </a:t>
            </a:r>
            <a:r>
              <a:rPr sz="600" b="1" spc="-5" dirty="0">
                <a:latin typeface="Calibri"/>
                <a:cs typeface="Calibri"/>
              </a:rPr>
              <a:t>ictus</a:t>
            </a:r>
            <a:r>
              <a:rPr sz="600" b="1" spc="35" dirty="0">
                <a:latin typeface="Calibri"/>
                <a:cs typeface="Calibri"/>
              </a:rPr>
              <a:t> </a:t>
            </a:r>
            <a:r>
              <a:rPr sz="600" b="1" dirty="0">
                <a:latin typeface="Calibri"/>
                <a:cs typeface="Calibri"/>
              </a:rPr>
              <a:t>e </a:t>
            </a:r>
            <a:r>
              <a:rPr sz="600" b="1" spc="-5" dirty="0">
                <a:latin typeface="Calibri"/>
                <a:cs typeface="Calibri"/>
              </a:rPr>
              <a:t>381</a:t>
            </a:r>
            <a:r>
              <a:rPr sz="600" b="1" spc="10" dirty="0">
                <a:latin typeface="Calibri"/>
                <a:cs typeface="Calibri"/>
              </a:rPr>
              <a:t> </a:t>
            </a:r>
            <a:r>
              <a:rPr sz="600" b="1" spc="-5" dirty="0">
                <a:latin typeface="Calibri"/>
                <a:cs typeface="Calibri"/>
              </a:rPr>
              <a:t>ortopedici</a:t>
            </a:r>
            <a:r>
              <a:rPr sz="600" b="1" spc="2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(Farinelli</a:t>
            </a:r>
            <a:r>
              <a:rPr sz="500" b="1" spc="-10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M.et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al.,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2020;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Gestieri</a:t>
            </a:r>
            <a:r>
              <a:rPr sz="500" b="1" spc="-2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L.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et</a:t>
            </a:r>
            <a:r>
              <a:rPr sz="500" b="1" spc="10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al.,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2019)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101838" y="2932556"/>
            <a:ext cx="22225" cy="957580"/>
          </a:xfrm>
          <a:custGeom>
            <a:avLst/>
            <a:gdLst/>
            <a:ahLst/>
            <a:cxnLst/>
            <a:rect l="l" t="t" r="r" b="b"/>
            <a:pathLst>
              <a:path w="22225" h="957579">
                <a:moveTo>
                  <a:pt x="7366" y="0"/>
                </a:moveTo>
                <a:lnTo>
                  <a:pt x="0" y="0"/>
                </a:lnTo>
                <a:lnTo>
                  <a:pt x="0" y="957211"/>
                </a:lnTo>
                <a:lnTo>
                  <a:pt x="7366" y="957211"/>
                </a:lnTo>
                <a:lnTo>
                  <a:pt x="7366" y="0"/>
                </a:lnTo>
                <a:close/>
              </a:path>
              <a:path w="22225" h="957579">
                <a:moveTo>
                  <a:pt x="22225" y="0"/>
                </a:moveTo>
                <a:lnTo>
                  <a:pt x="14732" y="0"/>
                </a:lnTo>
                <a:lnTo>
                  <a:pt x="14732" y="957211"/>
                </a:lnTo>
                <a:lnTo>
                  <a:pt x="22225" y="957211"/>
                </a:lnTo>
                <a:lnTo>
                  <a:pt x="2222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410450" y="2908554"/>
            <a:ext cx="64833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Calibri"/>
                <a:cs typeface="Calibri"/>
              </a:rPr>
              <a:t>Il</a:t>
            </a:r>
            <a:r>
              <a:rPr sz="500" spc="-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livello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nd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penden</a:t>
            </a:r>
            <a:r>
              <a:rPr sz="500" dirty="0">
                <a:latin typeface="Calibri"/>
                <a:cs typeface="Calibri"/>
              </a:rPr>
              <a:t>za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36281" y="2995371"/>
            <a:ext cx="165227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750" baseline="11111" dirty="0">
                <a:latin typeface="Calibri"/>
                <a:cs typeface="Calibri"/>
              </a:rPr>
              <a:t>funzionale</a:t>
            </a:r>
            <a:r>
              <a:rPr sz="750" spc="-67" baseline="11111" dirty="0">
                <a:latin typeface="Calibri"/>
                <a:cs typeface="Calibri"/>
              </a:rPr>
              <a:t> </a:t>
            </a:r>
            <a:r>
              <a:rPr sz="750" baseline="11111" dirty="0">
                <a:latin typeface="Calibri"/>
                <a:cs typeface="Calibri"/>
              </a:rPr>
              <a:t>(FIM)</a:t>
            </a:r>
            <a:r>
              <a:rPr sz="750" spc="-30" baseline="11111" dirty="0">
                <a:latin typeface="Calibri"/>
                <a:cs typeface="Calibri"/>
              </a:rPr>
              <a:t> </a:t>
            </a:r>
            <a:r>
              <a:rPr sz="750" baseline="11111" dirty="0">
                <a:latin typeface="Calibri"/>
                <a:cs typeface="Calibri"/>
              </a:rPr>
              <a:t>aumenta</a:t>
            </a:r>
            <a:r>
              <a:rPr sz="750" spc="-22" baseline="11111" dirty="0">
                <a:latin typeface="Calibri"/>
                <a:cs typeface="Calibri"/>
              </a:rPr>
              <a:t> </a:t>
            </a:r>
            <a:r>
              <a:rPr sz="750" baseline="11111" dirty="0">
                <a:latin typeface="Calibri"/>
                <a:cs typeface="Calibri"/>
              </a:rPr>
              <a:t>a    </a:t>
            </a:r>
            <a:r>
              <a:rPr sz="750" spc="165" baseline="11111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-</a:t>
            </a:r>
            <a:r>
              <a:rPr sz="500" b="1" spc="7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L’entità</a:t>
            </a:r>
            <a:r>
              <a:rPr sz="500" spc="7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</a:t>
            </a:r>
            <a:r>
              <a:rPr sz="500" spc="7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recupero</a:t>
            </a:r>
            <a:r>
              <a:rPr sz="500" spc="70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FIM</a:t>
            </a:r>
            <a:r>
              <a:rPr sz="500" spc="7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è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405878" y="3061208"/>
            <a:ext cx="6438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Calibri"/>
                <a:cs typeface="Calibri"/>
              </a:rPr>
              <a:t>livello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t</a:t>
            </a:r>
            <a:r>
              <a:rPr sz="500" spc="-5" dirty="0">
                <a:latin typeface="Calibri"/>
                <a:cs typeface="Calibri"/>
              </a:rPr>
              <a:t>a</a:t>
            </a:r>
            <a:r>
              <a:rPr sz="500" dirty="0">
                <a:latin typeface="Calibri"/>
                <a:cs typeface="Calibri"/>
              </a:rPr>
              <a:t>ti</a:t>
            </a:r>
            <a:r>
              <a:rPr sz="500" spc="-10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ticamente  </a:t>
            </a:r>
            <a:r>
              <a:rPr sz="500" spc="-10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ig</a:t>
            </a:r>
            <a:r>
              <a:rPr sz="500" spc="-5" dirty="0">
                <a:latin typeface="Calibri"/>
                <a:cs typeface="Calibri"/>
              </a:rPr>
              <a:t>n</a:t>
            </a:r>
            <a:r>
              <a:rPr sz="500" dirty="0">
                <a:latin typeface="Calibri"/>
                <a:cs typeface="Calibri"/>
              </a:rPr>
              <a:t>ifica</a:t>
            </a:r>
            <a:r>
              <a:rPr sz="500" spc="-5" dirty="0">
                <a:latin typeface="Calibri"/>
                <a:cs typeface="Calibri"/>
              </a:rPr>
              <a:t>t</a:t>
            </a:r>
            <a:r>
              <a:rPr sz="500" spc="-10" dirty="0">
                <a:latin typeface="Calibri"/>
                <a:cs typeface="Calibri"/>
              </a:rPr>
              <a:t>i</a:t>
            </a:r>
            <a:r>
              <a:rPr sz="500" dirty="0">
                <a:latin typeface="Calibri"/>
                <a:cs typeface="Calibri"/>
              </a:rPr>
              <a:t>vo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(</a:t>
            </a:r>
            <a:r>
              <a:rPr sz="500" spc="-5" dirty="0">
                <a:latin typeface="Calibri"/>
                <a:cs typeface="Calibri"/>
              </a:rPr>
              <a:t>p&lt;</a:t>
            </a:r>
            <a:r>
              <a:rPr sz="500" dirty="0">
                <a:latin typeface="Calibri"/>
                <a:cs typeface="Calibri"/>
              </a:rPr>
              <a:t>.</a:t>
            </a:r>
            <a:r>
              <a:rPr sz="500" spc="-5" dirty="0">
                <a:latin typeface="Calibri"/>
                <a:cs typeface="Calibri"/>
              </a:rPr>
              <a:t>00</a:t>
            </a:r>
            <a:r>
              <a:rPr sz="500" dirty="0">
                <a:latin typeface="Calibri"/>
                <a:cs typeface="Calibri"/>
              </a:rPr>
              <a:t>)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nel  </a:t>
            </a:r>
            <a:r>
              <a:rPr sz="500" dirty="0">
                <a:latin typeface="Calibri"/>
                <a:cs typeface="Calibri"/>
              </a:rPr>
              <a:t>c</a:t>
            </a:r>
            <a:r>
              <a:rPr sz="500" spc="-5" dirty="0">
                <a:latin typeface="Calibri"/>
                <a:cs typeface="Calibri"/>
              </a:rPr>
              <a:t>on</a:t>
            </a:r>
            <a:r>
              <a:rPr sz="500" dirty="0">
                <a:latin typeface="Calibri"/>
                <a:cs typeface="Calibri"/>
              </a:rPr>
              <a:t>fr</a:t>
            </a:r>
            <a:r>
              <a:rPr sz="500" spc="-5" dirty="0">
                <a:latin typeface="Calibri"/>
                <a:cs typeface="Calibri"/>
              </a:rPr>
              <a:t>ont</a:t>
            </a:r>
            <a:r>
              <a:rPr sz="500" dirty="0">
                <a:latin typeface="Calibri"/>
                <a:cs typeface="Calibri"/>
              </a:rPr>
              <a:t>o</a:t>
            </a:r>
            <a:r>
              <a:rPr sz="500" spc="-3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tra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n</a:t>
            </a:r>
            <a:r>
              <a:rPr sz="500" dirty="0">
                <a:latin typeface="Calibri"/>
                <a:cs typeface="Calibri"/>
              </a:rPr>
              <a:t>gre</a:t>
            </a:r>
            <a:r>
              <a:rPr sz="500" spc="-5" dirty="0">
                <a:latin typeface="Calibri"/>
                <a:cs typeface="Calibri"/>
              </a:rPr>
              <a:t>s</a:t>
            </a:r>
            <a:r>
              <a:rPr sz="500" spc="-10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o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  </a:t>
            </a:r>
            <a:r>
              <a:rPr sz="500" spc="-5" dirty="0">
                <a:latin typeface="Calibri"/>
                <a:cs typeface="Calibri"/>
              </a:rPr>
              <a:t>dimissione.</a:t>
            </a:r>
            <a:endParaRPr sz="500">
              <a:latin typeface="Calibri"/>
              <a:cs typeface="Calibri"/>
            </a:endParaRPr>
          </a:p>
          <a:p>
            <a:pPr marL="48895" marR="40005" indent="14604" algn="ctr">
              <a:lnSpc>
                <a:spcPct val="100000"/>
              </a:lnSpc>
              <a:spcBef>
                <a:spcPts val="240"/>
              </a:spcBef>
            </a:pP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 pa</a:t>
            </a:r>
            <a:r>
              <a:rPr sz="500" dirty="0">
                <a:latin typeface="Calibri"/>
                <a:cs typeface="Calibri"/>
              </a:rPr>
              <a:t>zienti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</a:t>
            </a:r>
            <a:r>
              <a:rPr sz="500" spc="-5" dirty="0">
                <a:latin typeface="Calibri"/>
                <a:cs typeface="Calibri"/>
              </a:rPr>
              <a:t>o</a:t>
            </a:r>
            <a:r>
              <a:rPr sz="500" dirty="0">
                <a:latin typeface="Calibri"/>
                <a:cs typeface="Calibri"/>
              </a:rPr>
              <a:t>n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ictus  ri</a:t>
            </a:r>
            <a:r>
              <a:rPr sz="500" spc="-5" dirty="0">
                <a:latin typeface="Calibri"/>
                <a:cs typeface="Calibri"/>
              </a:rPr>
              <a:t>po</a:t>
            </a:r>
            <a:r>
              <a:rPr sz="500" dirty="0">
                <a:latin typeface="Calibri"/>
                <a:cs typeface="Calibri"/>
              </a:rPr>
              <a:t>rt</a:t>
            </a:r>
            <a:r>
              <a:rPr sz="500" spc="-5" dirty="0">
                <a:latin typeface="Calibri"/>
                <a:cs typeface="Calibri"/>
              </a:rPr>
              <a:t>an</a:t>
            </a:r>
            <a:r>
              <a:rPr sz="500" dirty="0">
                <a:latin typeface="Calibri"/>
                <a:cs typeface="Calibri"/>
              </a:rPr>
              <a:t>o</a:t>
            </a:r>
            <a:r>
              <a:rPr sz="500" spc="-3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pun</a:t>
            </a:r>
            <a:r>
              <a:rPr sz="500" dirty="0">
                <a:latin typeface="Calibri"/>
                <a:cs typeface="Calibri"/>
              </a:rPr>
              <a:t>teggi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98257" y="3548888"/>
            <a:ext cx="65913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nd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penden</a:t>
            </a:r>
            <a:r>
              <a:rPr sz="500" dirty="0">
                <a:latin typeface="Calibri"/>
                <a:cs typeface="Calibri"/>
              </a:rPr>
              <a:t>za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f</a:t>
            </a:r>
            <a:r>
              <a:rPr sz="500" spc="-5" dirty="0">
                <a:latin typeface="Calibri"/>
                <a:cs typeface="Calibri"/>
              </a:rPr>
              <a:t>un</a:t>
            </a:r>
            <a:r>
              <a:rPr sz="500" dirty="0">
                <a:latin typeface="Calibri"/>
                <a:cs typeface="Calibri"/>
              </a:rPr>
              <a:t>zi</a:t>
            </a:r>
            <a:r>
              <a:rPr sz="500" spc="-5" dirty="0">
                <a:latin typeface="Calibri"/>
                <a:cs typeface="Calibri"/>
              </a:rPr>
              <a:t>ona</a:t>
            </a:r>
            <a:r>
              <a:rPr sz="500" dirty="0">
                <a:latin typeface="Calibri"/>
                <a:cs typeface="Calibri"/>
              </a:rPr>
              <a:t>le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36281" y="3625088"/>
            <a:ext cx="16529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Calibri"/>
                <a:cs typeface="Calibri"/>
              </a:rPr>
              <a:t>significativamente</a:t>
            </a:r>
            <a:r>
              <a:rPr sz="500" dirty="0">
                <a:latin typeface="Calibri"/>
                <a:cs typeface="Calibri"/>
              </a:rPr>
              <a:t> più</a:t>
            </a:r>
            <a:r>
              <a:rPr sz="500" spc="1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bassi</a:t>
            </a:r>
            <a:r>
              <a:rPr sz="500" spc="114" dirty="0">
                <a:latin typeface="Calibri"/>
                <a:cs typeface="Calibri"/>
              </a:rPr>
              <a:t>  </a:t>
            </a:r>
            <a:r>
              <a:rPr sz="500" spc="120" dirty="0">
                <a:latin typeface="Calibri"/>
                <a:cs typeface="Calibri"/>
              </a:rPr>
              <a:t> </a:t>
            </a:r>
            <a:r>
              <a:rPr sz="750" b="1" baseline="16666" dirty="0">
                <a:latin typeface="Calibri"/>
                <a:cs typeface="Calibri"/>
              </a:rPr>
              <a:t>mostrano</a:t>
            </a:r>
            <a:r>
              <a:rPr sz="750" b="1" spc="89" baseline="16666" dirty="0">
                <a:latin typeface="Calibri"/>
                <a:cs typeface="Calibri"/>
              </a:rPr>
              <a:t> </a:t>
            </a:r>
            <a:r>
              <a:rPr sz="750" b="1" spc="-7" baseline="16666" dirty="0">
                <a:latin typeface="Calibri"/>
                <a:cs typeface="Calibri"/>
              </a:rPr>
              <a:t>punteggi</a:t>
            </a:r>
            <a:r>
              <a:rPr sz="750" b="1" spc="82" baseline="16666" dirty="0">
                <a:latin typeface="Calibri"/>
                <a:cs typeface="Calibri"/>
              </a:rPr>
              <a:t> </a:t>
            </a:r>
            <a:r>
              <a:rPr sz="750" b="1" baseline="16666" dirty="0">
                <a:latin typeface="Calibri"/>
                <a:cs typeface="Calibri"/>
              </a:rPr>
              <a:t>più</a:t>
            </a:r>
            <a:r>
              <a:rPr sz="750" b="1" spc="97" baseline="16666" dirty="0">
                <a:latin typeface="Calibri"/>
                <a:cs typeface="Calibri"/>
              </a:rPr>
              <a:t> </a:t>
            </a:r>
            <a:r>
              <a:rPr sz="750" b="1" baseline="16666" dirty="0">
                <a:latin typeface="Calibri"/>
                <a:cs typeface="Calibri"/>
              </a:rPr>
              <a:t>bassi</a:t>
            </a:r>
            <a:endParaRPr sz="750" baseline="16666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67778" y="3701288"/>
            <a:ext cx="720090" cy="178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8755" marR="5080" indent="-18669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Calibri"/>
                <a:cs typeface="Calibri"/>
              </a:rPr>
              <a:t>degli ortopedici </a:t>
            </a:r>
            <a:r>
              <a:rPr sz="500" dirty="0">
                <a:latin typeface="Calibri"/>
                <a:cs typeface="Calibri"/>
              </a:rPr>
              <a:t>in </a:t>
            </a:r>
            <a:r>
              <a:rPr sz="500" spc="-5" dirty="0">
                <a:latin typeface="Calibri"/>
                <a:cs typeface="Calibri"/>
              </a:rPr>
              <a:t>ingresso </a:t>
            </a:r>
            <a:r>
              <a:rPr sz="500" spc="-10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dimissione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994025" y="2401061"/>
            <a:ext cx="2857500" cy="1308100"/>
          </a:xfrm>
          <a:custGeom>
            <a:avLst/>
            <a:gdLst/>
            <a:ahLst/>
            <a:cxnLst/>
            <a:rect l="l" t="t" r="r" b="b"/>
            <a:pathLst>
              <a:path w="2857500" h="1308100">
                <a:moveTo>
                  <a:pt x="1714119" y="1295400"/>
                </a:moveTo>
                <a:lnTo>
                  <a:pt x="1143000" y="1295400"/>
                </a:lnTo>
                <a:lnTo>
                  <a:pt x="1212723" y="1308100"/>
                </a:lnTo>
                <a:lnTo>
                  <a:pt x="1644396" y="1308100"/>
                </a:lnTo>
                <a:lnTo>
                  <a:pt x="1714119" y="1295400"/>
                </a:lnTo>
                <a:close/>
              </a:path>
              <a:path w="2857500" h="1308100">
                <a:moveTo>
                  <a:pt x="360807" y="228600"/>
                </a:moveTo>
                <a:lnTo>
                  <a:pt x="332232" y="228600"/>
                </a:lnTo>
                <a:lnTo>
                  <a:pt x="310641" y="241300"/>
                </a:lnTo>
                <a:lnTo>
                  <a:pt x="269366" y="266700"/>
                </a:lnTo>
                <a:lnTo>
                  <a:pt x="230631" y="292100"/>
                </a:lnTo>
                <a:lnTo>
                  <a:pt x="194437" y="330200"/>
                </a:lnTo>
                <a:lnTo>
                  <a:pt x="177292" y="342900"/>
                </a:lnTo>
                <a:lnTo>
                  <a:pt x="145414" y="368300"/>
                </a:lnTo>
                <a:lnTo>
                  <a:pt x="116205" y="393700"/>
                </a:lnTo>
                <a:lnTo>
                  <a:pt x="90043" y="431800"/>
                </a:lnTo>
                <a:lnTo>
                  <a:pt x="78105" y="444500"/>
                </a:lnTo>
                <a:lnTo>
                  <a:pt x="66929" y="457200"/>
                </a:lnTo>
                <a:lnTo>
                  <a:pt x="56642" y="469900"/>
                </a:lnTo>
                <a:lnTo>
                  <a:pt x="46989" y="482600"/>
                </a:lnTo>
                <a:lnTo>
                  <a:pt x="38354" y="508000"/>
                </a:lnTo>
                <a:lnTo>
                  <a:pt x="30352" y="520700"/>
                </a:lnTo>
                <a:lnTo>
                  <a:pt x="23494" y="533400"/>
                </a:lnTo>
                <a:lnTo>
                  <a:pt x="17272" y="558800"/>
                </a:lnTo>
                <a:lnTo>
                  <a:pt x="12064" y="571500"/>
                </a:lnTo>
                <a:lnTo>
                  <a:pt x="7747" y="584200"/>
                </a:lnTo>
                <a:lnTo>
                  <a:pt x="4318" y="609600"/>
                </a:lnTo>
                <a:lnTo>
                  <a:pt x="1905" y="622300"/>
                </a:lnTo>
                <a:lnTo>
                  <a:pt x="507" y="635000"/>
                </a:lnTo>
                <a:lnTo>
                  <a:pt x="0" y="660400"/>
                </a:lnTo>
                <a:lnTo>
                  <a:pt x="507" y="673100"/>
                </a:lnTo>
                <a:lnTo>
                  <a:pt x="1905" y="698500"/>
                </a:lnTo>
                <a:lnTo>
                  <a:pt x="4318" y="711200"/>
                </a:lnTo>
                <a:lnTo>
                  <a:pt x="7747" y="723900"/>
                </a:lnTo>
                <a:lnTo>
                  <a:pt x="12064" y="749300"/>
                </a:lnTo>
                <a:lnTo>
                  <a:pt x="17272" y="762000"/>
                </a:lnTo>
                <a:lnTo>
                  <a:pt x="23494" y="774700"/>
                </a:lnTo>
                <a:lnTo>
                  <a:pt x="30352" y="800100"/>
                </a:lnTo>
                <a:lnTo>
                  <a:pt x="38354" y="812800"/>
                </a:lnTo>
                <a:lnTo>
                  <a:pt x="46989" y="825500"/>
                </a:lnTo>
                <a:lnTo>
                  <a:pt x="56642" y="838200"/>
                </a:lnTo>
                <a:lnTo>
                  <a:pt x="66929" y="863600"/>
                </a:lnTo>
                <a:lnTo>
                  <a:pt x="78105" y="876300"/>
                </a:lnTo>
                <a:lnTo>
                  <a:pt x="90043" y="889000"/>
                </a:lnTo>
                <a:lnTo>
                  <a:pt x="102743" y="901700"/>
                </a:lnTo>
                <a:lnTo>
                  <a:pt x="116205" y="914400"/>
                </a:lnTo>
                <a:lnTo>
                  <a:pt x="130429" y="939800"/>
                </a:lnTo>
                <a:lnTo>
                  <a:pt x="161036" y="965200"/>
                </a:lnTo>
                <a:lnTo>
                  <a:pt x="194437" y="990600"/>
                </a:lnTo>
                <a:lnTo>
                  <a:pt x="230631" y="1016000"/>
                </a:lnTo>
                <a:lnTo>
                  <a:pt x="269366" y="1041400"/>
                </a:lnTo>
                <a:lnTo>
                  <a:pt x="310641" y="1066800"/>
                </a:lnTo>
                <a:lnTo>
                  <a:pt x="354457" y="1092200"/>
                </a:lnTo>
                <a:lnTo>
                  <a:pt x="400558" y="1117600"/>
                </a:lnTo>
                <a:lnTo>
                  <a:pt x="474090" y="1143000"/>
                </a:lnTo>
                <a:lnTo>
                  <a:pt x="525779" y="1168400"/>
                </a:lnTo>
                <a:lnTo>
                  <a:pt x="579627" y="1181100"/>
                </a:lnTo>
                <a:lnTo>
                  <a:pt x="635380" y="1206500"/>
                </a:lnTo>
                <a:lnTo>
                  <a:pt x="752601" y="1231900"/>
                </a:lnTo>
                <a:lnTo>
                  <a:pt x="813815" y="1257300"/>
                </a:lnTo>
                <a:lnTo>
                  <a:pt x="876680" y="1270000"/>
                </a:lnTo>
                <a:lnTo>
                  <a:pt x="941070" y="1270000"/>
                </a:lnTo>
                <a:lnTo>
                  <a:pt x="1074420" y="1295400"/>
                </a:lnTo>
                <a:lnTo>
                  <a:pt x="1213739" y="1295400"/>
                </a:lnTo>
                <a:lnTo>
                  <a:pt x="1144270" y="1282700"/>
                </a:lnTo>
                <a:lnTo>
                  <a:pt x="1075944" y="1282700"/>
                </a:lnTo>
                <a:lnTo>
                  <a:pt x="816737" y="1231900"/>
                </a:lnTo>
                <a:lnTo>
                  <a:pt x="639317" y="1193800"/>
                </a:lnTo>
                <a:lnTo>
                  <a:pt x="584073" y="1168400"/>
                </a:lnTo>
                <a:lnTo>
                  <a:pt x="530605" y="1155700"/>
                </a:lnTo>
                <a:lnTo>
                  <a:pt x="479298" y="1130300"/>
                </a:lnTo>
                <a:lnTo>
                  <a:pt x="430149" y="1117600"/>
                </a:lnTo>
                <a:lnTo>
                  <a:pt x="383286" y="1092200"/>
                </a:lnTo>
                <a:lnTo>
                  <a:pt x="338836" y="1066800"/>
                </a:lnTo>
                <a:lnTo>
                  <a:pt x="296799" y="1041400"/>
                </a:lnTo>
                <a:lnTo>
                  <a:pt x="257175" y="1016000"/>
                </a:lnTo>
                <a:lnTo>
                  <a:pt x="220344" y="990600"/>
                </a:lnTo>
                <a:lnTo>
                  <a:pt x="186181" y="965200"/>
                </a:lnTo>
                <a:lnTo>
                  <a:pt x="154812" y="939800"/>
                </a:lnTo>
                <a:lnTo>
                  <a:pt x="126237" y="914400"/>
                </a:lnTo>
                <a:lnTo>
                  <a:pt x="113030" y="889000"/>
                </a:lnTo>
                <a:lnTo>
                  <a:pt x="100711" y="876300"/>
                </a:lnTo>
                <a:lnTo>
                  <a:pt x="68199" y="838200"/>
                </a:lnTo>
                <a:lnTo>
                  <a:pt x="50545" y="800100"/>
                </a:lnTo>
                <a:lnTo>
                  <a:pt x="42925" y="787400"/>
                </a:lnTo>
                <a:lnTo>
                  <a:pt x="36194" y="774700"/>
                </a:lnTo>
                <a:lnTo>
                  <a:pt x="30352" y="762000"/>
                </a:lnTo>
                <a:lnTo>
                  <a:pt x="25400" y="736600"/>
                </a:lnTo>
                <a:lnTo>
                  <a:pt x="21208" y="723900"/>
                </a:lnTo>
                <a:lnTo>
                  <a:pt x="17906" y="711200"/>
                </a:lnTo>
                <a:lnTo>
                  <a:pt x="15620" y="685800"/>
                </a:lnTo>
                <a:lnTo>
                  <a:pt x="14224" y="673100"/>
                </a:lnTo>
                <a:lnTo>
                  <a:pt x="13716" y="660400"/>
                </a:lnTo>
                <a:lnTo>
                  <a:pt x="14224" y="635000"/>
                </a:lnTo>
                <a:lnTo>
                  <a:pt x="15620" y="622300"/>
                </a:lnTo>
                <a:lnTo>
                  <a:pt x="17906" y="609600"/>
                </a:lnTo>
                <a:lnTo>
                  <a:pt x="21208" y="596900"/>
                </a:lnTo>
                <a:lnTo>
                  <a:pt x="25400" y="571500"/>
                </a:lnTo>
                <a:lnTo>
                  <a:pt x="30352" y="558800"/>
                </a:lnTo>
                <a:lnTo>
                  <a:pt x="36194" y="546100"/>
                </a:lnTo>
                <a:lnTo>
                  <a:pt x="42925" y="520700"/>
                </a:lnTo>
                <a:lnTo>
                  <a:pt x="50545" y="508000"/>
                </a:lnTo>
                <a:lnTo>
                  <a:pt x="58927" y="495300"/>
                </a:lnTo>
                <a:lnTo>
                  <a:pt x="68199" y="482600"/>
                </a:lnTo>
                <a:lnTo>
                  <a:pt x="78358" y="469900"/>
                </a:lnTo>
                <a:lnTo>
                  <a:pt x="89154" y="444500"/>
                </a:lnTo>
                <a:lnTo>
                  <a:pt x="126237" y="406400"/>
                </a:lnTo>
                <a:lnTo>
                  <a:pt x="154812" y="381000"/>
                </a:lnTo>
                <a:lnTo>
                  <a:pt x="170052" y="368300"/>
                </a:lnTo>
                <a:lnTo>
                  <a:pt x="186181" y="342900"/>
                </a:lnTo>
                <a:lnTo>
                  <a:pt x="220344" y="317500"/>
                </a:lnTo>
                <a:lnTo>
                  <a:pt x="257175" y="292100"/>
                </a:lnTo>
                <a:lnTo>
                  <a:pt x="296799" y="266700"/>
                </a:lnTo>
                <a:lnTo>
                  <a:pt x="338836" y="241300"/>
                </a:lnTo>
                <a:lnTo>
                  <a:pt x="360807" y="228600"/>
                </a:lnTo>
                <a:close/>
              </a:path>
              <a:path w="2857500" h="1308100">
                <a:moveTo>
                  <a:pt x="2524887" y="228600"/>
                </a:moveTo>
                <a:lnTo>
                  <a:pt x="2496312" y="228600"/>
                </a:lnTo>
                <a:lnTo>
                  <a:pt x="2518283" y="241300"/>
                </a:lnTo>
                <a:lnTo>
                  <a:pt x="2539619" y="254000"/>
                </a:lnTo>
                <a:lnTo>
                  <a:pt x="2580386" y="279400"/>
                </a:lnTo>
                <a:lnTo>
                  <a:pt x="2618613" y="304800"/>
                </a:lnTo>
                <a:lnTo>
                  <a:pt x="2654300" y="330200"/>
                </a:lnTo>
                <a:lnTo>
                  <a:pt x="2687066" y="368300"/>
                </a:lnTo>
                <a:lnTo>
                  <a:pt x="2702305" y="381000"/>
                </a:lnTo>
                <a:lnTo>
                  <a:pt x="2730880" y="406400"/>
                </a:lnTo>
                <a:lnTo>
                  <a:pt x="2767965" y="444500"/>
                </a:lnTo>
                <a:lnTo>
                  <a:pt x="2778887" y="469900"/>
                </a:lnTo>
                <a:lnTo>
                  <a:pt x="2788920" y="482600"/>
                </a:lnTo>
                <a:lnTo>
                  <a:pt x="2798064" y="495300"/>
                </a:lnTo>
                <a:lnTo>
                  <a:pt x="2806573" y="508000"/>
                </a:lnTo>
                <a:lnTo>
                  <a:pt x="2814066" y="520700"/>
                </a:lnTo>
                <a:lnTo>
                  <a:pt x="2820924" y="546100"/>
                </a:lnTo>
                <a:lnTo>
                  <a:pt x="2826766" y="558800"/>
                </a:lnTo>
                <a:lnTo>
                  <a:pt x="2831846" y="571500"/>
                </a:lnTo>
                <a:lnTo>
                  <a:pt x="2835910" y="596900"/>
                </a:lnTo>
                <a:lnTo>
                  <a:pt x="2839085" y="609600"/>
                </a:lnTo>
                <a:lnTo>
                  <a:pt x="2841498" y="622300"/>
                </a:lnTo>
                <a:lnTo>
                  <a:pt x="2842767" y="635000"/>
                </a:lnTo>
                <a:lnTo>
                  <a:pt x="2843276" y="660400"/>
                </a:lnTo>
                <a:lnTo>
                  <a:pt x="2842895" y="673100"/>
                </a:lnTo>
                <a:lnTo>
                  <a:pt x="2841498" y="685800"/>
                </a:lnTo>
                <a:lnTo>
                  <a:pt x="2839212" y="711200"/>
                </a:lnTo>
                <a:lnTo>
                  <a:pt x="2836037" y="723900"/>
                </a:lnTo>
                <a:lnTo>
                  <a:pt x="2831846" y="736600"/>
                </a:lnTo>
                <a:lnTo>
                  <a:pt x="2826892" y="762000"/>
                </a:lnTo>
                <a:lnTo>
                  <a:pt x="2820924" y="774700"/>
                </a:lnTo>
                <a:lnTo>
                  <a:pt x="2814192" y="787400"/>
                </a:lnTo>
                <a:lnTo>
                  <a:pt x="2806573" y="800100"/>
                </a:lnTo>
                <a:lnTo>
                  <a:pt x="2798191" y="825500"/>
                </a:lnTo>
                <a:lnTo>
                  <a:pt x="2767965" y="863600"/>
                </a:lnTo>
                <a:lnTo>
                  <a:pt x="2744089" y="889000"/>
                </a:lnTo>
                <a:lnTo>
                  <a:pt x="2730880" y="914400"/>
                </a:lnTo>
                <a:lnTo>
                  <a:pt x="2702305" y="939800"/>
                </a:lnTo>
                <a:lnTo>
                  <a:pt x="2670937" y="965200"/>
                </a:lnTo>
                <a:lnTo>
                  <a:pt x="2636774" y="990600"/>
                </a:lnTo>
                <a:lnTo>
                  <a:pt x="2599816" y="1016000"/>
                </a:lnTo>
                <a:lnTo>
                  <a:pt x="2560320" y="1041400"/>
                </a:lnTo>
                <a:lnTo>
                  <a:pt x="2518283" y="1066800"/>
                </a:lnTo>
                <a:lnTo>
                  <a:pt x="2473833" y="1092200"/>
                </a:lnTo>
                <a:lnTo>
                  <a:pt x="2426842" y="1117600"/>
                </a:lnTo>
                <a:lnTo>
                  <a:pt x="2377821" y="1130300"/>
                </a:lnTo>
                <a:lnTo>
                  <a:pt x="2326513" y="1155700"/>
                </a:lnTo>
                <a:lnTo>
                  <a:pt x="2273173" y="1168400"/>
                </a:lnTo>
                <a:lnTo>
                  <a:pt x="2217801" y="1193800"/>
                </a:lnTo>
                <a:lnTo>
                  <a:pt x="2040509" y="1231900"/>
                </a:lnTo>
                <a:lnTo>
                  <a:pt x="1781175" y="1282700"/>
                </a:lnTo>
                <a:lnTo>
                  <a:pt x="1712849" y="1282700"/>
                </a:lnTo>
                <a:lnTo>
                  <a:pt x="1643379" y="1295400"/>
                </a:lnTo>
                <a:lnTo>
                  <a:pt x="1782699" y="1295400"/>
                </a:lnTo>
                <a:lnTo>
                  <a:pt x="1916049" y="1270000"/>
                </a:lnTo>
                <a:lnTo>
                  <a:pt x="1980438" y="1270000"/>
                </a:lnTo>
                <a:lnTo>
                  <a:pt x="2043429" y="1257300"/>
                </a:lnTo>
                <a:lnTo>
                  <a:pt x="2104644" y="1231900"/>
                </a:lnTo>
                <a:lnTo>
                  <a:pt x="2221738" y="1206500"/>
                </a:lnTo>
                <a:lnTo>
                  <a:pt x="2277491" y="1181100"/>
                </a:lnTo>
                <a:lnTo>
                  <a:pt x="2331339" y="1168400"/>
                </a:lnTo>
                <a:lnTo>
                  <a:pt x="2383028" y="1143000"/>
                </a:lnTo>
                <a:lnTo>
                  <a:pt x="2432558" y="1130300"/>
                </a:lnTo>
                <a:lnTo>
                  <a:pt x="2479929" y="1104900"/>
                </a:lnTo>
                <a:lnTo>
                  <a:pt x="2524887" y="1079500"/>
                </a:lnTo>
                <a:lnTo>
                  <a:pt x="2567432" y="1054100"/>
                </a:lnTo>
                <a:lnTo>
                  <a:pt x="2607564" y="1028700"/>
                </a:lnTo>
                <a:lnTo>
                  <a:pt x="2645029" y="1003300"/>
                </a:lnTo>
                <a:lnTo>
                  <a:pt x="2679827" y="977900"/>
                </a:lnTo>
                <a:lnTo>
                  <a:pt x="2711704" y="952500"/>
                </a:lnTo>
                <a:lnTo>
                  <a:pt x="2740914" y="914400"/>
                </a:lnTo>
                <a:lnTo>
                  <a:pt x="2754503" y="901700"/>
                </a:lnTo>
                <a:lnTo>
                  <a:pt x="2767076" y="889000"/>
                </a:lnTo>
                <a:lnTo>
                  <a:pt x="2779014" y="876300"/>
                </a:lnTo>
                <a:lnTo>
                  <a:pt x="2790190" y="863600"/>
                </a:lnTo>
                <a:lnTo>
                  <a:pt x="2800477" y="838200"/>
                </a:lnTo>
                <a:lnTo>
                  <a:pt x="2810129" y="825500"/>
                </a:lnTo>
                <a:lnTo>
                  <a:pt x="2818765" y="812800"/>
                </a:lnTo>
                <a:lnTo>
                  <a:pt x="2826766" y="800100"/>
                </a:lnTo>
                <a:lnTo>
                  <a:pt x="2833751" y="774700"/>
                </a:lnTo>
                <a:lnTo>
                  <a:pt x="2839847" y="762000"/>
                </a:lnTo>
                <a:lnTo>
                  <a:pt x="2845054" y="749300"/>
                </a:lnTo>
                <a:lnTo>
                  <a:pt x="2849372" y="723900"/>
                </a:lnTo>
                <a:lnTo>
                  <a:pt x="2852801" y="711200"/>
                </a:lnTo>
                <a:lnTo>
                  <a:pt x="2855214" y="698500"/>
                </a:lnTo>
                <a:lnTo>
                  <a:pt x="2856611" y="673100"/>
                </a:lnTo>
                <a:lnTo>
                  <a:pt x="2857119" y="660400"/>
                </a:lnTo>
                <a:lnTo>
                  <a:pt x="2856611" y="635000"/>
                </a:lnTo>
                <a:lnTo>
                  <a:pt x="2855087" y="622300"/>
                </a:lnTo>
                <a:lnTo>
                  <a:pt x="2852674" y="609600"/>
                </a:lnTo>
                <a:lnTo>
                  <a:pt x="2849372" y="584200"/>
                </a:lnTo>
                <a:lnTo>
                  <a:pt x="2845054" y="571500"/>
                </a:lnTo>
                <a:lnTo>
                  <a:pt x="2839847" y="558800"/>
                </a:lnTo>
                <a:lnTo>
                  <a:pt x="2833751" y="533400"/>
                </a:lnTo>
                <a:lnTo>
                  <a:pt x="2826639" y="520700"/>
                </a:lnTo>
                <a:lnTo>
                  <a:pt x="2818765" y="508000"/>
                </a:lnTo>
                <a:lnTo>
                  <a:pt x="2810129" y="482600"/>
                </a:lnTo>
                <a:lnTo>
                  <a:pt x="2800604" y="469900"/>
                </a:lnTo>
                <a:lnTo>
                  <a:pt x="2790190" y="457200"/>
                </a:lnTo>
                <a:lnTo>
                  <a:pt x="2779014" y="444500"/>
                </a:lnTo>
                <a:lnTo>
                  <a:pt x="2767076" y="431800"/>
                </a:lnTo>
                <a:lnTo>
                  <a:pt x="2754376" y="406400"/>
                </a:lnTo>
                <a:lnTo>
                  <a:pt x="2711704" y="368300"/>
                </a:lnTo>
                <a:lnTo>
                  <a:pt x="2679827" y="342900"/>
                </a:lnTo>
                <a:lnTo>
                  <a:pt x="2662809" y="330200"/>
                </a:lnTo>
                <a:lnTo>
                  <a:pt x="2645029" y="304800"/>
                </a:lnTo>
                <a:lnTo>
                  <a:pt x="2607564" y="279400"/>
                </a:lnTo>
                <a:lnTo>
                  <a:pt x="2567432" y="254000"/>
                </a:lnTo>
                <a:lnTo>
                  <a:pt x="2546477" y="241300"/>
                </a:lnTo>
                <a:lnTo>
                  <a:pt x="2524887" y="228600"/>
                </a:lnTo>
                <a:close/>
              </a:path>
              <a:path w="2857500" h="1308100">
                <a:moveTo>
                  <a:pt x="1711705" y="1270000"/>
                </a:moveTo>
                <a:lnTo>
                  <a:pt x="1145539" y="1270000"/>
                </a:lnTo>
                <a:lnTo>
                  <a:pt x="1214754" y="1282700"/>
                </a:lnTo>
                <a:lnTo>
                  <a:pt x="1642490" y="1282700"/>
                </a:lnTo>
                <a:lnTo>
                  <a:pt x="1711705" y="1270000"/>
                </a:lnTo>
                <a:close/>
              </a:path>
              <a:path w="2857500" h="1308100">
                <a:moveTo>
                  <a:pt x="1146810" y="50800"/>
                </a:moveTo>
                <a:lnTo>
                  <a:pt x="1010920" y="50800"/>
                </a:lnTo>
                <a:lnTo>
                  <a:pt x="881888" y="76200"/>
                </a:lnTo>
                <a:lnTo>
                  <a:pt x="700404" y="114300"/>
                </a:lnTo>
                <a:lnTo>
                  <a:pt x="643382" y="139700"/>
                </a:lnTo>
                <a:lnTo>
                  <a:pt x="588390" y="152400"/>
                </a:lnTo>
                <a:lnTo>
                  <a:pt x="535432" y="177800"/>
                </a:lnTo>
                <a:lnTo>
                  <a:pt x="484504" y="190500"/>
                </a:lnTo>
                <a:lnTo>
                  <a:pt x="435737" y="215900"/>
                </a:lnTo>
                <a:lnTo>
                  <a:pt x="412369" y="228600"/>
                </a:lnTo>
                <a:lnTo>
                  <a:pt x="389509" y="241300"/>
                </a:lnTo>
                <a:lnTo>
                  <a:pt x="367157" y="241300"/>
                </a:lnTo>
                <a:lnTo>
                  <a:pt x="324358" y="266700"/>
                </a:lnTo>
                <a:lnTo>
                  <a:pt x="284099" y="292100"/>
                </a:lnTo>
                <a:lnTo>
                  <a:pt x="246380" y="317500"/>
                </a:lnTo>
                <a:lnTo>
                  <a:pt x="211327" y="342900"/>
                </a:lnTo>
                <a:lnTo>
                  <a:pt x="179197" y="368300"/>
                </a:lnTo>
                <a:lnTo>
                  <a:pt x="149860" y="406400"/>
                </a:lnTo>
                <a:lnTo>
                  <a:pt x="136398" y="419100"/>
                </a:lnTo>
                <a:lnTo>
                  <a:pt x="100202" y="457200"/>
                </a:lnTo>
                <a:lnTo>
                  <a:pt x="70866" y="508000"/>
                </a:lnTo>
                <a:lnTo>
                  <a:pt x="62864" y="520700"/>
                </a:lnTo>
                <a:lnTo>
                  <a:pt x="55499" y="533400"/>
                </a:lnTo>
                <a:lnTo>
                  <a:pt x="49022" y="546100"/>
                </a:lnTo>
                <a:lnTo>
                  <a:pt x="43306" y="558800"/>
                </a:lnTo>
                <a:lnTo>
                  <a:pt x="38607" y="584200"/>
                </a:lnTo>
                <a:lnTo>
                  <a:pt x="34543" y="596900"/>
                </a:lnTo>
                <a:lnTo>
                  <a:pt x="31495" y="609600"/>
                </a:lnTo>
                <a:lnTo>
                  <a:pt x="29337" y="622300"/>
                </a:lnTo>
                <a:lnTo>
                  <a:pt x="27939" y="647700"/>
                </a:lnTo>
                <a:lnTo>
                  <a:pt x="27558" y="660400"/>
                </a:lnTo>
                <a:lnTo>
                  <a:pt x="27939" y="673100"/>
                </a:lnTo>
                <a:lnTo>
                  <a:pt x="29337" y="685800"/>
                </a:lnTo>
                <a:lnTo>
                  <a:pt x="31495" y="711200"/>
                </a:lnTo>
                <a:lnTo>
                  <a:pt x="34543" y="723900"/>
                </a:lnTo>
                <a:lnTo>
                  <a:pt x="38607" y="736600"/>
                </a:lnTo>
                <a:lnTo>
                  <a:pt x="43306" y="749300"/>
                </a:lnTo>
                <a:lnTo>
                  <a:pt x="49022" y="762000"/>
                </a:lnTo>
                <a:lnTo>
                  <a:pt x="55499" y="787400"/>
                </a:lnTo>
                <a:lnTo>
                  <a:pt x="62864" y="800100"/>
                </a:lnTo>
                <a:lnTo>
                  <a:pt x="70866" y="812800"/>
                </a:lnTo>
                <a:lnTo>
                  <a:pt x="79882" y="825500"/>
                </a:lnTo>
                <a:lnTo>
                  <a:pt x="89662" y="838200"/>
                </a:lnTo>
                <a:lnTo>
                  <a:pt x="100202" y="863600"/>
                </a:lnTo>
                <a:lnTo>
                  <a:pt x="136398" y="901700"/>
                </a:lnTo>
                <a:lnTo>
                  <a:pt x="179197" y="939800"/>
                </a:lnTo>
                <a:lnTo>
                  <a:pt x="211327" y="965200"/>
                </a:lnTo>
                <a:lnTo>
                  <a:pt x="246380" y="990600"/>
                </a:lnTo>
                <a:lnTo>
                  <a:pt x="284099" y="1016000"/>
                </a:lnTo>
                <a:lnTo>
                  <a:pt x="324358" y="1041400"/>
                </a:lnTo>
                <a:lnTo>
                  <a:pt x="367157" y="1066800"/>
                </a:lnTo>
                <a:lnTo>
                  <a:pt x="412369" y="1092200"/>
                </a:lnTo>
                <a:lnTo>
                  <a:pt x="484504" y="1117600"/>
                </a:lnTo>
                <a:lnTo>
                  <a:pt x="535432" y="1143000"/>
                </a:lnTo>
                <a:lnTo>
                  <a:pt x="588390" y="1155700"/>
                </a:lnTo>
                <a:lnTo>
                  <a:pt x="643382" y="1181100"/>
                </a:lnTo>
                <a:lnTo>
                  <a:pt x="819658" y="1219200"/>
                </a:lnTo>
                <a:lnTo>
                  <a:pt x="1077595" y="1270000"/>
                </a:lnTo>
                <a:lnTo>
                  <a:pt x="1215644" y="1270000"/>
                </a:lnTo>
                <a:lnTo>
                  <a:pt x="1146810" y="1257300"/>
                </a:lnTo>
                <a:lnTo>
                  <a:pt x="1079119" y="1257300"/>
                </a:lnTo>
                <a:lnTo>
                  <a:pt x="822578" y="1206500"/>
                </a:lnTo>
                <a:lnTo>
                  <a:pt x="703961" y="1181100"/>
                </a:lnTo>
                <a:lnTo>
                  <a:pt x="647446" y="1168400"/>
                </a:lnTo>
                <a:lnTo>
                  <a:pt x="592836" y="1143000"/>
                </a:lnTo>
                <a:lnTo>
                  <a:pt x="540258" y="1130300"/>
                </a:lnTo>
                <a:lnTo>
                  <a:pt x="489712" y="1104900"/>
                </a:lnTo>
                <a:lnTo>
                  <a:pt x="441325" y="1092200"/>
                </a:lnTo>
                <a:lnTo>
                  <a:pt x="395604" y="1066800"/>
                </a:lnTo>
                <a:lnTo>
                  <a:pt x="352044" y="1041400"/>
                </a:lnTo>
                <a:lnTo>
                  <a:pt x="311023" y="1016000"/>
                </a:lnTo>
                <a:lnTo>
                  <a:pt x="272541" y="990600"/>
                </a:lnTo>
                <a:lnTo>
                  <a:pt x="236727" y="965200"/>
                </a:lnTo>
                <a:lnTo>
                  <a:pt x="203835" y="939800"/>
                </a:lnTo>
                <a:lnTo>
                  <a:pt x="173608" y="914400"/>
                </a:lnTo>
                <a:lnTo>
                  <a:pt x="133857" y="876300"/>
                </a:lnTo>
                <a:lnTo>
                  <a:pt x="100964" y="838200"/>
                </a:lnTo>
                <a:lnTo>
                  <a:pt x="82931" y="800100"/>
                </a:lnTo>
                <a:lnTo>
                  <a:pt x="75183" y="787400"/>
                </a:lnTo>
                <a:lnTo>
                  <a:pt x="56387" y="749300"/>
                </a:lnTo>
                <a:lnTo>
                  <a:pt x="45085" y="698500"/>
                </a:lnTo>
                <a:lnTo>
                  <a:pt x="42925" y="685800"/>
                </a:lnTo>
                <a:lnTo>
                  <a:pt x="41782" y="673100"/>
                </a:lnTo>
                <a:lnTo>
                  <a:pt x="41275" y="660400"/>
                </a:lnTo>
                <a:lnTo>
                  <a:pt x="41782" y="647700"/>
                </a:lnTo>
                <a:lnTo>
                  <a:pt x="45085" y="609600"/>
                </a:lnTo>
                <a:lnTo>
                  <a:pt x="56387" y="571500"/>
                </a:lnTo>
                <a:lnTo>
                  <a:pt x="61849" y="546100"/>
                </a:lnTo>
                <a:lnTo>
                  <a:pt x="82931" y="508000"/>
                </a:lnTo>
                <a:lnTo>
                  <a:pt x="111125" y="469900"/>
                </a:lnTo>
                <a:lnTo>
                  <a:pt x="122174" y="457200"/>
                </a:lnTo>
                <a:lnTo>
                  <a:pt x="133857" y="431800"/>
                </a:lnTo>
                <a:lnTo>
                  <a:pt x="173608" y="393700"/>
                </a:lnTo>
                <a:lnTo>
                  <a:pt x="203835" y="368300"/>
                </a:lnTo>
                <a:lnTo>
                  <a:pt x="236727" y="342900"/>
                </a:lnTo>
                <a:lnTo>
                  <a:pt x="272541" y="317500"/>
                </a:lnTo>
                <a:lnTo>
                  <a:pt x="311023" y="292100"/>
                </a:lnTo>
                <a:lnTo>
                  <a:pt x="352044" y="266700"/>
                </a:lnTo>
                <a:lnTo>
                  <a:pt x="373634" y="254000"/>
                </a:lnTo>
                <a:lnTo>
                  <a:pt x="395604" y="254000"/>
                </a:lnTo>
                <a:lnTo>
                  <a:pt x="441451" y="228600"/>
                </a:lnTo>
                <a:lnTo>
                  <a:pt x="489712" y="203200"/>
                </a:lnTo>
                <a:lnTo>
                  <a:pt x="540258" y="190500"/>
                </a:lnTo>
                <a:lnTo>
                  <a:pt x="592836" y="165100"/>
                </a:lnTo>
                <a:lnTo>
                  <a:pt x="647446" y="152400"/>
                </a:lnTo>
                <a:lnTo>
                  <a:pt x="703961" y="127000"/>
                </a:lnTo>
                <a:lnTo>
                  <a:pt x="884427" y="88900"/>
                </a:lnTo>
                <a:lnTo>
                  <a:pt x="947801" y="76200"/>
                </a:lnTo>
                <a:lnTo>
                  <a:pt x="1012825" y="76200"/>
                </a:lnTo>
                <a:lnTo>
                  <a:pt x="1146810" y="50800"/>
                </a:lnTo>
                <a:close/>
              </a:path>
              <a:path w="2857500" h="1308100">
                <a:moveTo>
                  <a:pt x="1846326" y="50800"/>
                </a:moveTo>
                <a:lnTo>
                  <a:pt x="1710436" y="50800"/>
                </a:lnTo>
                <a:lnTo>
                  <a:pt x="1844421" y="76200"/>
                </a:lnTo>
                <a:lnTo>
                  <a:pt x="1909317" y="76200"/>
                </a:lnTo>
                <a:lnTo>
                  <a:pt x="1972690" y="88900"/>
                </a:lnTo>
                <a:lnTo>
                  <a:pt x="2153158" y="127000"/>
                </a:lnTo>
                <a:lnTo>
                  <a:pt x="2209800" y="152400"/>
                </a:lnTo>
                <a:lnTo>
                  <a:pt x="2264410" y="165100"/>
                </a:lnTo>
                <a:lnTo>
                  <a:pt x="2316988" y="190500"/>
                </a:lnTo>
                <a:lnTo>
                  <a:pt x="2367407" y="203200"/>
                </a:lnTo>
                <a:lnTo>
                  <a:pt x="2415794" y="228600"/>
                </a:lnTo>
                <a:lnTo>
                  <a:pt x="2438908" y="241300"/>
                </a:lnTo>
                <a:lnTo>
                  <a:pt x="2461514" y="254000"/>
                </a:lnTo>
                <a:lnTo>
                  <a:pt x="2483612" y="254000"/>
                </a:lnTo>
                <a:lnTo>
                  <a:pt x="2525903" y="279400"/>
                </a:lnTo>
                <a:lnTo>
                  <a:pt x="2565780" y="304800"/>
                </a:lnTo>
                <a:lnTo>
                  <a:pt x="2602738" y="330200"/>
                </a:lnTo>
                <a:lnTo>
                  <a:pt x="2637282" y="355600"/>
                </a:lnTo>
                <a:lnTo>
                  <a:pt x="2668778" y="381000"/>
                </a:lnTo>
                <a:lnTo>
                  <a:pt x="2697479" y="406400"/>
                </a:lnTo>
                <a:lnTo>
                  <a:pt x="2735072" y="457200"/>
                </a:lnTo>
                <a:lnTo>
                  <a:pt x="2745994" y="469900"/>
                </a:lnTo>
                <a:lnTo>
                  <a:pt x="2774188" y="508000"/>
                </a:lnTo>
                <a:lnTo>
                  <a:pt x="2795270" y="546100"/>
                </a:lnTo>
                <a:lnTo>
                  <a:pt x="2800604" y="571500"/>
                </a:lnTo>
                <a:lnTo>
                  <a:pt x="2805303" y="584200"/>
                </a:lnTo>
                <a:lnTo>
                  <a:pt x="2814066" y="622300"/>
                </a:lnTo>
                <a:lnTo>
                  <a:pt x="2815716" y="660400"/>
                </a:lnTo>
                <a:lnTo>
                  <a:pt x="2815463" y="673100"/>
                </a:lnTo>
                <a:lnTo>
                  <a:pt x="2814192" y="685800"/>
                </a:lnTo>
                <a:lnTo>
                  <a:pt x="2812034" y="698500"/>
                </a:lnTo>
                <a:lnTo>
                  <a:pt x="2809113" y="723900"/>
                </a:lnTo>
                <a:lnTo>
                  <a:pt x="2795270" y="762000"/>
                </a:lnTo>
                <a:lnTo>
                  <a:pt x="2774315" y="800100"/>
                </a:lnTo>
                <a:lnTo>
                  <a:pt x="2765679" y="825500"/>
                </a:lnTo>
                <a:lnTo>
                  <a:pt x="2735072" y="863600"/>
                </a:lnTo>
                <a:lnTo>
                  <a:pt x="2697479" y="901700"/>
                </a:lnTo>
                <a:lnTo>
                  <a:pt x="2668778" y="927100"/>
                </a:lnTo>
                <a:lnTo>
                  <a:pt x="2637282" y="952500"/>
                </a:lnTo>
                <a:lnTo>
                  <a:pt x="2602738" y="977900"/>
                </a:lnTo>
                <a:lnTo>
                  <a:pt x="2565654" y="1003300"/>
                </a:lnTo>
                <a:lnTo>
                  <a:pt x="2525903" y="1028700"/>
                </a:lnTo>
                <a:lnTo>
                  <a:pt x="2483612" y="1054100"/>
                </a:lnTo>
                <a:lnTo>
                  <a:pt x="2438908" y="1079500"/>
                </a:lnTo>
                <a:lnTo>
                  <a:pt x="2367407" y="1104900"/>
                </a:lnTo>
                <a:lnTo>
                  <a:pt x="2316988" y="1130300"/>
                </a:lnTo>
                <a:lnTo>
                  <a:pt x="2264283" y="1143000"/>
                </a:lnTo>
                <a:lnTo>
                  <a:pt x="2209800" y="1168400"/>
                </a:lnTo>
                <a:lnTo>
                  <a:pt x="2153158" y="1181100"/>
                </a:lnTo>
                <a:lnTo>
                  <a:pt x="2034539" y="1206500"/>
                </a:lnTo>
                <a:lnTo>
                  <a:pt x="1778000" y="1257300"/>
                </a:lnTo>
                <a:lnTo>
                  <a:pt x="1710436" y="1257300"/>
                </a:lnTo>
                <a:lnTo>
                  <a:pt x="1641475" y="1270000"/>
                </a:lnTo>
                <a:lnTo>
                  <a:pt x="1779651" y="1270000"/>
                </a:lnTo>
                <a:lnTo>
                  <a:pt x="2037461" y="1219200"/>
                </a:lnTo>
                <a:lnTo>
                  <a:pt x="2156841" y="1193800"/>
                </a:lnTo>
                <a:lnTo>
                  <a:pt x="2213737" y="1181100"/>
                </a:lnTo>
                <a:lnTo>
                  <a:pt x="2268728" y="1155700"/>
                </a:lnTo>
                <a:lnTo>
                  <a:pt x="2321814" y="1143000"/>
                </a:lnTo>
                <a:lnTo>
                  <a:pt x="2372614" y="1117600"/>
                </a:lnTo>
                <a:lnTo>
                  <a:pt x="2421254" y="1104900"/>
                </a:lnTo>
                <a:lnTo>
                  <a:pt x="2444750" y="1092200"/>
                </a:lnTo>
                <a:lnTo>
                  <a:pt x="2511805" y="1054100"/>
                </a:lnTo>
                <a:lnTo>
                  <a:pt x="2553208" y="1028700"/>
                </a:lnTo>
                <a:lnTo>
                  <a:pt x="2592197" y="1003300"/>
                </a:lnTo>
                <a:lnTo>
                  <a:pt x="2628519" y="977900"/>
                </a:lnTo>
                <a:lnTo>
                  <a:pt x="2662174" y="952500"/>
                </a:lnTo>
                <a:lnTo>
                  <a:pt x="2692908" y="927100"/>
                </a:lnTo>
                <a:lnTo>
                  <a:pt x="2733675" y="889000"/>
                </a:lnTo>
                <a:lnTo>
                  <a:pt x="2767457" y="838200"/>
                </a:lnTo>
                <a:lnTo>
                  <a:pt x="2777236" y="825500"/>
                </a:lnTo>
                <a:lnTo>
                  <a:pt x="2786253" y="812800"/>
                </a:lnTo>
                <a:lnTo>
                  <a:pt x="2794254" y="800100"/>
                </a:lnTo>
                <a:lnTo>
                  <a:pt x="2801620" y="787400"/>
                </a:lnTo>
                <a:lnTo>
                  <a:pt x="2808097" y="762000"/>
                </a:lnTo>
                <a:lnTo>
                  <a:pt x="2813812" y="749300"/>
                </a:lnTo>
                <a:lnTo>
                  <a:pt x="2818511" y="736600"/>
                </a:lnTo>
                <a:lnTo>
                  <a:pt x="2822575" y="723900"/>
                </a:lnTo>
                <a:lnTo>
                  <a:pt x="2825623" y="711200"/>
                </a:lnTo>
                <a:lnTo>
                  <a:pt x="2827909" y="685800"/>
                </a:lnTo>
                <a:lnTo>
                  <a:pt x="2829179" y="673100"/>
                </a:lnTo>
                <a:lnTo>
                  <a:pt x="2829052" y="635000"/>
                </a:lnTo>
                <a:lnTo>
                  <a:pt x="2822448" y="596900"/>
                </a:lnTo>
                <a:lnTo>
                  <a:pt x="2818511" y="584200"/>
                </a:lnTo>
                <a:lnTo>
                  <a:pt x="2813685" y="558800"/>
                </a:lnTo>
                <a:lnTo>
                  <a:pt x="2808097" y="546100"/>
                </a:lnTo>
                <a:lnTo>
                  <a:pt x="2801620" y="533400"/>
                </a:lnTo>
                <a:lnTo>
                  <a:pt x="2794254" y="520700"/>
                </a:lnTo>
                <a:lnTo>
                  <a:pt x="2786126" y="508000"/>
                </a:lnTo>
                <a:lnTo>
                  <a:pt x="2777236" y="482600"/>
                </a:lnTo>
                <a:lnTo>
                  <a:pt x="2745740" y="444500"/>
                </a:lnTo>
                <a:lnTo>
                  <a:pt x="2707259" y="406400"/>
                </a:lnTo>
                <a:lnTo>
                  <a:pt x="2692908" y="381000"/>
                </a:lnTo>
                <a:lnTo>
                  <a:pt x="2662174" y="355600"/>
                </a:lnTo>
                <a:lnTo>
                  <a:pt x="2628519" y="330200"/>
                </a:lnTo>
                <a:lnTo>
                  <a:pt x="2592197" y="304800"/>
                </a:lnTo>
                <a:lnTo>
                  <a:pt x="2553208" y="279400"/>
                </a:lnTo>
                <a:lnTo>
                  <a:pt x="2511805" y="254000"/>
                </a:lnTo>
                <a:lnTo>
                  <a:pt x="2489962" y="241300"/>
                </a:lnTo>
                <a:lnTo>
                  <a:pt x="2467737" y="241300"/>
                </a:lnTo>
                <a:lnTo>
                  <a:pt x="2421382" y="215900"/>
                </a:lnTo>
                <a:lnTo>
                  <a:pt x="2372614" y="190500"/>
                </a:lnTo>
                <a:lnTo>
                  <a:pt x="2321814" y="177800"/>
                </a:lnTo>
                <a:lnTo>
                  <a:pt x="2268854" y="152400"/>
                </a:lnTo>
                <a:lnTo>
                  <a:pt x="2213737" y="139700"/>
                </a:lnTo>
                <a:lnTo>
                  <a:pt x="2156841" y="114300"/>
                </a:lnTo>
                <a:lnTo>
                  <a:pt x="1975358" y="76200"/>
                </a:lnTo>
                <a:lnTo>
                  <a:pt x="1846326" y="50800"/>
                </a:lnTo>
                <a:close/>
              </a:path>
              <a:path w="2857500" h="1308100">
                <a:moveTo>
                  <a:pt x="1144270" y="25400"/>
                </a:moveTo>
                <a:lnTo>
                  <a:pt x="1006983" y="25400"/>
                </a:lnTo>
                <a:lnTo>
                  <a:pt x="876680" y="50800"/>
                </a:lnTo>
                <a:lnTo>
                  <a:pt x="693038" y="88900"/>
                </a:lnTo>
                <a:lnTo>
                  <a:pt x="635380" y="114300"/>
                </a:lnTo>
                <a:lnTo>
                  <a:pt x="579627" y="127000"/>
                </a:lnTo>
                <a:lnTo>
                  <a:pt x="525779" y="152400"/>
                </a:lnTo>
                <a:lnTo>
                  <a:pt x="474090" y="165100"/>
                </a:lnTo>
                <a:lnTo>
                  <a:pt x="424561" y="190500"/>
                </a:lnTo>
                <a:lnTo>
                  <a:pt x="400558" y="203200"/>
                </a:lnTo>
                <a:lnTo>
                  <a:pt x="377189" y="215900"/>
                </a:lnTo>
                <a:lnTo>
                  <a:pt x="354457" y="228600"/>
                </a:lnTo>
                <a:lnTo>
                  <a:pt x="383286" y="228600"/>
                </a:lnTo>
                <a:lnTo>
                  <a:pt x="430149" y="203200"/>
                </a:lnTo>
                <a:lnTo>
                  <a:pt x="479298" y="177800"/>
                </a:lnTo>
                <a:lnTo>
                  <a:pt x="530605" y="165100"/>
                </a:lnTo>
                <a:lnTo>
                  <a:pt x="584073" y="139700"/>
                </a:lnTo>
                <a:lnTo>
                  <a:pt x="639317" y="127000"/>
                </a:lnTo>
                <a:lnTo>
                  <a:pt x="696722" y="101600"/>
                </a:lnTo>
                <a:lnTo>
                  <a:pt x="879221" y="63500"/>
                </a:lnTo>
                <a:lnTo>
                  <a:pt x="1008888" y="38100"/>
                </a:lnTo>
                <a:lnTo>
                  <a:pt x="1075944" y="38100"/>
                </a:lnTo>
                <a:lnTo>
                  <a:pt x="1144270" y="25400"/>
                </a:lnTo>
                <a:close/>
              </a:path>
              <a:path w="2857500" h="1308100">
                <a:moveTo>
                  <a:pt x="1850136" y="25400"/>
                </a:moveTo>
                <a:lnTo>
                  <a:pt x="1712976" y="25400"/>
                </a:lnTo>
                <a:lnTo>
                  <a:pt x="1781302" y="38100"/>
                </a:lnTo>
                <a:lnTo>
                  <a:pt x="1848230" y="38100"/>
                </a:lnTo>
                <a:lnTo>
                  <a:pt x="1977898" y="63500"/>
                </a:lnTo>
                <a:lnTo>
                  <a:pt x="2160397" y="101600"/>
                </a:lnTo>
                <a:lnTo>
                  <a:pt x="2217801" y="127000"/>
                </a:lnTo>
                <a:lnTo>
                  <a:pt x="2273173" y="139700"/>
                </a:lnTo>
                <a:lnTo>
                  <a:pt x="2326513" y="165100"/>
                </a:lnTo>
                <a:lnTo>
                  <a:pt x="2377821" y="177800"/>
                </a:lnTo>
                <a:lnTo>
                  <a:pt x="2426970" y="203200"/>
                </a:lnTo>
                <a:lnTo>
                  <a:pt x="2473833" y="228600"/>
                </a:lnTo>
                <a:lnTo>
                  <a:pt x="2502662" y="228600"/>
                </a:lnTo>
                <a:lnTo>
                  <a:pt x="2456561" y="203200"/>
                </a:lnTo>
                <a:lnTo>
                  <a:pt x="2383028" y="165100"/>
                </a:lnTo>
                <a:lnTo>
                  <a:pt x="2331339" y="152400"/>
                </a:lnTo>
                <a:lnTo>
                  <a:pt x="2277617" y="127000"/>
                </a:lnTo>
                <a:lnTo>
                  <a:pt x="2221738" y="114300"/>
                </a:lnTo>
                <a:lnTo>
                  <a:pt x="2164079" y="88900"/>
                </a:lnTo>
                <a:lnTo>
                  <a:pt x="1980438" y="50800"/>
                </a:lnTo>
                <a:lnTo>
                  <a:pt x="1850136" y="25400"/>
                </a:lnTo>
                <a:close/>
              </a:path>
              <a:path w="2857500" h="1308100">
                <a:moveTo>
                  <a:pt x="1356614" y="38100"/>
                </a:moveTo>
                <a:lnTo>
                  <a:pt x="1145539" y="38100"/>
                </a:lnTo>
                <a:lnTo>
                  <a:pt x="1077595" y="50800"/>
                </a:lnTo>
                <a:lnTo>
                  <a:pt x="1285621" y="50800"/>
                </a:lnTo>
                <a:lnTo>
                  <a:pt x="1356614" y="38100"/>
                </a:lnTo>
                <a:close/>
              </a:path>
              <a:path w="2857500" h="1308100">
                <a:moveTo>
                  <a:pt x="1711705" y="38100"/>
                </a:moveTo>
                <a:lnTo>
                  <a:pt x="1500632" y="38100"/>
                </a:lnTo>
                <a:lnTo>
                  <a:pt x="1571625" y="50800"/>
                </a:lnTo>
                <a:lnTo>
                  <a:pt x="1779651" y="50800"/>
                </a:lnTo>
                <a:lnTo>
                  <a:pt x="1711705" y="38100"/>
                </a:lnTo>
                <a:close/>
              </a:path>
              <a:path w="2857500" h="1308100">
                <a:moveTo>
                  <a:pt x="1572260" y="25400"/>
                </a:moveTo>
                <a:lnTo>
                  <a:pt x="1284986" y="25400"/>
                </a:lnTo>
                <a:lnTo>
                  <a:pt x="1214754" y="38100"/>
                </a:lnTo>
                <a:lnTo>
                  <a:pt x="1642490" y="38100"/>
                </a:lnTo>
                <a:lnTo>
                  <a:pt x="1572260" y="25400"/>
                </a:lnTo>
                <a:close/>
              </a:path>
              <a:path w="2857500" h="1308100">
                <a:moveTo>
                  <a:pt x="1284351" y="12700"/>
                </a:moveTo>
                <a:lnTo>
                  <a:pt x="1143000" y="12700"/>
                </a:lnTo>
                <a:lnTo>
                  <a:pt x="1074420" y="25400"/>
                </a:lnTo>
                <a:lnTo>
                  <a:pt x="1213739" y="25400"/>
                </a:lnTo>
                <a:lnTo>
                  <a:pt x="1284351" y="12700"/>
                </a:lnTo>
                <a:close/>
              </a:path>
              <a:path w="2857500" h="1308100">
                <a:moveTo>
                  <a:pt x="1714246" y="12700"/>
                </a:moveTo>
                <a:lnTo>
                  <a:pt x="1572895" y="12700"/>
                </a:lnTo>
                <a:lnTo>
                  <a:pt x="1643507" y="25400"/>
                </a:lnTo>
                <a:lnTo>
                  <a:pt x="1782826" y="25400"/>
                </a:lnTo>
                <a:lnTo>
                  <a:pt x="1714246" y="12700"/>
                </a:lnTo>
                <a:close/>
              </a:path>
              <a:path w="2857500" h="1308100">
                <a:moveTo>
                  <a:pt x="1573529" y="0"/>
                </a:moveTo>
                <a:lnTo>
                  <a:pt x="1283715" y="0"/>
                </a:lnTo>
                <a:lnTo>
                  <a:pt x="1212723" y="12700"/>
                </a:lnTo>
                <a:lnTo>
                  <a:pt x="1644523" y="12700"/>
                </a:lnTo>
                <a:lnTo>
                  <a:pt x="1573529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473577" y="2469459"/>
            <a:ext cx="2041525" cy="102044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30200">
              <a:lnSpc>
                <a:spcPct val="100000"/>
              </a:lnSpc>
              <a:spcBef>
                <a:spcPts val="265"/>
              </a:spcBef>
            </a:pP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Approccio</a:t>
            </a:r>
            <a:r>
              <a:rPr sz="800" b="1" i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psicologico</a:t>
            </a:r>
            <a:r>
              <a:rPr sz="800" b="1" i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800" b="1" i="1" spc="-5" dirty="0">
                <a:solidFill>
                  <a:srgbClr val="C00000"/>
                </a:solidFill>
                <a:latin typeface="Calibri"/>
                <a:cs typeface="Calibri"/>
              </a:rPr>
              <a:t>integrato</a:t>
            </a:r>
            <a:endParaRPr sz="800">
              <a:latin typeface="Calibri"/>
              <a:cs typeface="Calibri"/>
            </a:endParaRPr>
          </a:p>
          <a:p>
            <a:pPr marL="12700" marR="7620" algn="just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Calibri"/>
                <a:cs typeface="Calibri"/>
              </a:rPr>
              <a:t>Durante il </a:t>
            </a:r>
            <a:r>
              <a:rPr sz="500" spc="-5" dirty="0">
                <a:latin typeface="Calibri"/>
                <a:cs typeface="Calibri"/>
              </a:rPr>
              <a:t>percorso riabilitativo viene fornito un </a:t>
            </a:r>
            <a:r>
              <a:rPr sz="500" b="1" spc="-5" dirty="0">
                <a:latin typeface="Calibri"/>
                <a:cs typeface="Calibri"/>
              </a:rPr>
              <a:t>supporto psicologico mirato, 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5" dirty="0">
                <a:latin typeface="Calibri"/>
                <a:cs typeface="Calibri"/>
              </a:rPr>
              <a:t>p</a:t>
            </a:r>
            <a:r>
              <a:rPr sz="500" b="1" spc="-5" dirty="0">
                <a:latin typeface="Calibri"/>
                <a:cs typeface="Calibri"/>
              </a:rPr>
              <a:t>er</a:t>
            </a:r>
            <a:r>
              <a:rPr sz="500" b="1" dirty="0">
                <a:latin typeface="Calibri"/>
                <a:cs typeface="Calibri"/>
              </a:rPr>
              <a:t>so</a:t>
            </a:r>
            <a:r>
              <a:rPr sz="500" b="1" spc="5" dirty="0">
                <a:latin typeface="Calibri"/>
                <a:cs typeface="Calibri"/>
              </a:rPr>
              <a:t>n</a:t>
            </a:r>
            <a:r>
              <a:rPr sz="500" b="1" dirty="0">
                <a:latin typeface="Calibri"/>
                <a:cs typeface="Calibri"/>
              </a:rPr>
              <a:t>a</a:t>
            </a:r>
            <a:r>
              <a:rPr sz="500" b="1" spc="-5" dirty="0">
                <a:latin typeface="Calibri"/>
                <a:cs typeface="Calibri"/>
              </a:rPr>
              <a:t>li</a:t>
            </a:r>
            <a:r>
              <a:rPr sz="500" b="1" dirty="0">
                <a:latin typeface="Calibri"/>
                <a:cs typeface="Calibri"/>
              </a:rPr>
              <a:t>zza</a:t>
            </a:r>
            <a:r>
              <a:rPr sz="500" b="1" spc="-10" dirty="0">
                <a:latin typeface="Calibri"/>
                <a:cs typeface="Calibri"/>
              </a:rPr>
              <a:t>t</a:t>
            </a:r>
            <a:r>
              <a:rPr sz="500" b="1" dirty="0">
                <a:latin typeface="Calibri"/>
                <a:cs typeface="Calibri"/>
              </a:rPr>
              <a:t>o</a:t>
            </a:r>
            <a:r>
              <a:rPr sz="500" b="1" spc="-3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e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i</a:t>
            </a:r>
            <a:r>
              <a:rPr sz="500" b="1" spc="5" dirty="0">
                <a:latin typeface="Calibri"/>
                <a:cs typeface="Calibri"/>
              </a:rPr>
              <a:t>n</a:t>
            </a:r>
            <a:r>
              <a:rPr sz="500" b="1" dirty="0">
                <a:latin typeface="Calibri"/>
                <a:cs typeface="Calibri"/>
              </a:rPr>
              <a:t>t</a:t>
            </a:r>
            <a:r>
              <a:rPr sz="500" b="1" spc="-5" dirty="0">
                <a:latin typeface="Calibri"/>
                <a:cs typeface="Calibri"/>
              </a:rPr>
              <a:t>eg</a:t>
            </a:r>
            <a:r>
              <a:rPr sz="500" b="1" dirty="0">
                <a:latin typeface="Calibri"/>
                <a:cs typeface="Calibri"/>
              </a:rPr>
              <a:t>rato</a:t>
            </a:r>
            <a:r>
              <a:rPr sz="500" b="1" spc="-3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5" dirty="0">
                <a:latin typeface="Calibri"/>
                <a:cs typeface="Calibri"/>
              </a:rPr>
              <a:t> pa</a:t>
            </a:r>
            <a:r>
              <a:rPr sz="500" dirty="0">
                <a:latin typeface="Calibri"/>
                <a:cs typeface="Calibri"/>
              </a:rPr>
              <a:t>zienti</a:t>
            </a:r>
            <a:r>
              <a:rPr sz="500" spc="-2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5" dirty="0">
                <a:latin typeface="Calibri"/>
                <a:cs typeface="Calibri"/>
              </a:rPr>
              <a:t> a</a:t>
            </a:r>
            <a:r>
              <a:rPr sz="500" dirty="0">
                <a:latin typeface="Calibri"/>
                <a:cs typeface="Calibri"/>
              </a:rPr>
              <a:t>i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caregive</a:t>
            </a:r>
            <a:r>
              <a:rPr sz="500" spc="5" dirty="0">
                <a:latin typeface="Calibri"/>
                <a:cs typeface="Calibri"/>
              </a:rPr>
              <a:t>r</a:t>
            </a:r>
            <a:r>
              <a:rPr sz="500" dirty="0">
                <a:latin typeface="Calibri"/>
                <a:cs typeface="Calibri"/>
              </a:rPr>
              <a:t>.</a:t>
            </a:r>
            <a:endParaRPr sz="5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500" spc="-5" dirty="0">
                <a:latin typeface="Calibri"/>
                <a:cs typeface="Calibri"/>
              </a:rPr>
              <a:t>Numerosi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sono</a:t>
            </a:r>
            <a:r>
              <a:rPr sz="500" dirty="0">
                <a:latin typeface="Calibri"/>
                <a:cs typeface="Calibri"/>
              </a:rPr>
              <a:t> i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fattori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individuali</a:t>
            </a:r>
            <a:r>
              <a:rPr sz="500" b="1" dirty="0">
                <a:latin typeface="Calibri"/>
                <a:cs typeface="Calibri"/>
              </a:rPr>
              <a:t> e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biopsicosociali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che</a:t>
            </a:r>
            <a:r>
              <a:rPr sz="500" spc="114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esercitano 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un'influenza sul </a:t>
            </a:r>
            <a:r>
              <a:rPr sz="500" b="1" dirty="0">
                <a:latin typeface="Calibri"/>
                <a:cs typeface="Calibri"/>
              </a:rPr>
              <a:t>disagio </a:t>
            </a:r>
            <a:r>
              <a:rPr sz="500" b="1" spc="-5" dirty="0">
                <a:latin typeface="Calibri"/>
                <a:cs typeface="Calibri"/>
              </a:rPr>
              <a:t>psicologico </a:t>
            </a:r>
            <a:r>
              <a:rPr sz="500" b="1" dirty="0">
                <a:latin typeface="Calibri"/>
                <a:cs typeface="Calibri"/>
              </a:rPr>
              <a:t>del </a:t>
            </a:r>
            <a:r>
              <a:rPr sz="500" b="1" spc="-5" dirty="0">
                <a:latin typeface="Calibri"/>
                <a:cs typeface="Calibri"/>
              </a:rPr>
              <a:t>paziente</a:t>
            </a:r>
            <a:r>
              <a:rPr sz="500" spc="-5" dirty="0">
                <a:latin typeface="Calibri"/>
                <a:cs typeface="Calibri"/>
              </a:rPr>
              <a:t>: struttura della personalità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premorbosa,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possibile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lutto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irrisolto,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stile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attaccamento,</a:t>
            </a:r>
            <a:r>
              <a:rPr sz="500" spc="10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strategie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adattative,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sede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della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lesione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emisferica,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condizioni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cliniche,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stile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di</a:t>
            </a:r>
            <a:r>
              <a:rPr sz="500" spc="-5" dirty="0">
                <a:latin typeface="Calibri"/>
                <a:cs typeface="Calibri"/>
              </a:rPr>
              <a:t> vita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p</a:t>
            </a:r>
            <a:r>
              <a:rPr sz="500" dirty="0">
                <a:latin typeface="Calibri"/>
                <a:cs typeface="Calibri"/>
              </a:rPr>
              <a:t>recedente,</a:t>
            </a:r>
            <a:r>
              <a:rPr sz="500" spc="-25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s</a:t>
            </a:r>
            <a:r>
              <a:rPr sz="500" dirty="0">
                <a:latin typeface="Calibri"/>
                <a:cs typeface="Calibri"/>
              </a:rPr>
              <a:t>tr</a:t>
            </a:r>
            <a:r>
              <a:rPr sz="500" spc="-5" dirty="0">
                <a:latin typeface="Calibri"/>
                <a:cs typeface="Calibri"/>
              </a:rPr>
              <a:t>uttu</a:t>
            </a:r>
            <a:r>
              <a:rPr sz="500" dirty="0">
                <a:latin typeface="Calibri"/>
                <a:cs typeface="Calibri"/>
              </a:rPr>
              <a:t>ra</a:t>
            </a:r>
            <a:r>
              <a:rPr sz="500" spc="-3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famili</a:t>
            </a:r>
            <a:r>
              <a:rPr sz="500" spc="-15" dirty="0">
                <a:latin typeface="Calibri"/>
                <a:cs typeface="Calibri"/>
              </a:rPr>
              <a:t>a</a:t>
            </a:r>
            <a:r>
              <a:rPr sz="500" dirty="0">
                <a:latin typeface="Calibri"/>
                <a:cs typeface="Calibri"/>
              </a:rPr>
              <a:t>re</a:t>
            </a:r>
            <a:r>
              <a:rPr sz="500" spc="-4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e</a:t>
            </a:r>
            <a:r>
              <a:rPr sz="500" spc="-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rete</a:t>
            </a:r>
            <a:r>
              <a:rPr sz="500" spc="-5" dirty="0">
                <a:latin typeface="Calibri"/>
                <a:cs typeface="Calibri"/>
              </a:rPr>
              <a:t> </a:t>
            </a:r>
            <a:r>
              <a:rPr sz="500" spc="-10" dirty="0">
                <a:latin typeface="Calibri"/>
                <a:cs typeface="Calibri"/>
              </a:rPr>
              <a:t>s</a:t>
            </a:r>
            <a:r>
              <a:rPr sz="500" spc="-5" dirty="0">
                <a:latin typeface="Calibri"/>
                <a:cs typeface="Calibri"/>
              </a:rPr>
              <a:t>o</a:t>
            </a:r>
            <a:r>
              <a:rPr sz="500" dirty="0">
                <a:latin typeface="Calibri"/>
                <a:cs typeface="Calibri"/>
              </a:rPr>
              <a:t>cial</a:t>
            </a:r>
            <a:r>
              <a:rPr sz="500" spc="5" dirty="0">
                <a:latin typeface="Calibri"/>
                <a:cs typeface="Calibri"/>
              </a:rPr>
              <a:t>e</a:t>
            </a:r>
            <a:r>
              <a:rPr sz="500" dirty="0">
                <a:latin typeface="Calibri"/>
                <a:cs typeface="Calibri"/>
              </a:rPr>
              <a:t>.</a:t>
            </a:r>
            <a:endParaRPr sz="5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500" dirty="0">
                <a:latin typeface="Calibri"/>
                <a:cs typeface="Calibri"/>
              </a:rPr>
              <a:t>Una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diagnosi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precoce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volta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alla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disposizione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di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specifici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trattamenti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ambientali/riabilitativi,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abbinata</a:t>
            </a:r>
            <a:r>
              <a:rPr sz="500" b="1" dirty="0">
                <a:latin typeface="Calibri"/>
                <a:cs typeface="Calibri"/>
              </a:rPr>
              <a:t> al</a:t>
            </a:r>
            <a:r>
              <a:rPr sz="500" b="1" spc="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supporto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individuale,</a:t>
            </a:r>
            <a:r>
              <a:rPr sz="500" b="1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facilita</a:t>
            </a:r>
            <a:r>
              <a:rPr sz="500" dirty="0">
                <a:latin typeface="Calibri"/>
                <a:cs typeface="Calibri"/>
              </a:rPr>
              <a:t> la </a:t>
            </a:r>
            <a:r>
              <a:rPr sz="500" spc="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riorganizzazione del Sé del paziente attraverso una relazione interattiva </a:t>
            </a:r>
            <a:r>
              <a:rPr sz="500" dirty="0">
                <a:latin typeface="Calibri"/>
                <a:cs typeface="Calibri"/>
              </a:rPr>
              <a:t>e </a:t>
            </a:r>
            <a:r>
              <a:rPr sz="500" spc="-15" dirty="0">
                <a:latin typeface="Calibri"/>
                <a:cs typeface="Calibri"/>
              </a:rPr>
              <a:t>di 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supporto</a:t>
            </a:r>
            <a:r>
              <a:rPr sz="500" spc="-1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in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accordo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con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l'équipe</a:t>
            </a:r>
            <a:r>
              <a:rPr sz="500" spc="-20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riabilitativa.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4762" y="2853880"/>
            <a:ext cx="9126220" cy="2289810"/>
            <a:chOff x="4762" y="2853880"/>
            <a:chExt cx="9126220" cy="2289810"/>
          </a:xfrm>
        </p:grpSpPr>
        <p:sp>
          <p:nvSpPr>
            <p:cNvPr id="40" name="object 40"/>
            <p:cNvSpPr/>
            <p:nvPr/>
          </p:nvSpPr>
          <p:spPr>
            <a:xfrm>
              <a:off x="4762" y="4867503"/>
              <a:ext cx="9126220" cy="276225"/>
            </a:xfrm>
            <a:custGeom>
              <a:avLst/>
              <a:gdLst/>
              <a:ahLst/>
              <a:cxnLst/>
              <a:rect l="l" t="t" r="r" b="b"/>
              <a:pathLst>
                <a:path w="9126220" h="276225">
                  <a:moveTo>
                    <a:pt x="9119679" y="0"/>
                  </a:moveTo>
                  <a:lnTo>
                    <a:pt x="6396" y="0"/>
                  </a:lnTo>
                  <a:lnTo>
                    <a:pt x="0" y="6400"/>
                  </a:lnTo>
                  <a:lnTo>
                    <a:pt x="0" y="275996"/>
                  </a:lnTo>
                  <a:lnTo>
                    <a:pt x="9126156" y="275996"/>
                  </a:lnTo>
                  <a:lnTo>
                    <a:pt x="9126156" y="272970"/>
                  </a:lnTo>
                  <a:lnTo>
                    <a:pt x="11657" y="272970"/>
                  </a:lnTo>
                  <a:lnTo>
                    <a:pt x="9525" y="270837"/>
                  </a:lnTo>
                  <a:lnTo>
                    <a:pt x="9525" y="11658"/>
                  </a:lnTo>
                  <a:lnTo>
                    <a:pt x="11657" y="9524"/>
                  </a:lnTo>
                  <a:lnTo>
                    <a:pt x="9126156" y="9524"/>
                  </a:lnTo>
                  <a:lnTo>
                    <a:pt x="9126156" y="6400"/>
                  </a:lnTo>
                  <a:lnTo>
                    <a:pt x="9119679" y="0"/>
                  </a:lnTo>
                  <a:close/>
                </a:path>
                <a:path w="9126220" h="276225">
                  <a:moveTo>
                    <a:pt x="9126156" y="9524"/>
                  </a:moveTo>
                  <a:lnTo>
                    <a:pt x="9114472" y="9524"/>
                  </a:lnTo>
                  <a:lnTo>
                    <a:pt x="9116631" y="11658"/>
                  </a:lnTo>
                  <a:lnTo>
                    <a:pt x="9116631" y="270837"/>
                  </a:lnTo>
                  <a:lnTo>
                    <a:pt x="9114472" y="272970"/>
                  </a:lnTo>
                  <a:lnTo>
                    <a:pt x="9126156" y="272970"/>
                  </a:lnTo>
                  <a:lnTo>
                    <a:pt x="9126156" y="9524"/>
                  </a:lnTo>
                  <a:close/>
                </a:path>
                <a:path w="9126220" h="276225">
                  <a:moveTo>
                    <a:pt x="9107106" y="19049"/>
                  </a:moveTo>
                  <a:lnTo>
                    <a:pt x="19050" y="19049"/>
                  </a:lnTo>
                  <a:lnTo>
                    <a:pt x="19050" y="263445"/>
                  </a:lnTo>
                  <a:lnTo>
                    <a:pt x="9107106" y="263445"/>
                  </a:lnTo>
                  <a:lnTo>
                    <a:pt x="9107106" y="253919"/>
                  </a:lnTo>
                  <a:lnTo>
                    <a:pt x="28575" y="253919"/>
                  </a:lnTo>
                  <a:lnTo>
                    <a:pt x="28575" y="28574"/>
                  </a:lnTo>
                  <a:lnTo>
                    <a:pt x="9107106" y="28574"/>
                  </a:lnTo>
                  <a:lnTo>
                    <a:pt x="9107106" y="19049"/>
                  </a:lnTo>
                  <a:close/>
                </a:path>
                <a:path w="9126220" h="276225">
                  <a:moveTo>
                    <a:pt x="9107106" y="28574"/>
                  </a:moveTo>
                  <a:lnTo>
                    <a:pt x="9097581" y="28574"/>
                  </a:lnTo>
                  <a:lnTo>
                    <a:pt x="9097581" y="253919"/>
                  </a:lnTo>
                  <a:lnTo>
                    <a:pt x="9107106" y="253919"/>
                  </a:lnTo>
                  <a:lnTo>
                    <a:pt x="9107106" y="28574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82000" y="4091381"/>
              <a:ext cx="646506" cy="699300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100826" y="2853880"/>
              <a:ext cx="1153718" cy="595312"/>
            </a:xfrm>
            <a:prstGeom prst="rect">
              <a:avLst/>
            </a:prstGeom>
          </p:spPr>
        </p:pic>
      </p:grpSp>
      <p:sp>
        <p:nvSpPr>
          <p:cNvPr id="43" name="object 43"/>
          <p:cNvSpPr txBox="1"/>
          <p:nvPr/>
        </p:nvSpPr>
        <p:spPr>
          <a:xfrm>
            <a:off x="75082" y="4901590"/>
            <a:ext cx="897318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" b="1" spc="-5" dirty="0">
                <a:solidFill>
                  <a:srgbClr val="C00000"/>
                </a:solidFill>
                <a:latin typeface="Calibri"/>
                <a:cs typeface="Calibri"/>
              </a:rPr>
              <a:t>Bibliografia</a:t>
            </a:r>
            <a:r>
              <a:rPr sz="400" b="1" spc="-5" dirty="0">
                <a:latin typeface="Calibri"/>
                <a:cs typeface="Calibri"/>
              </a:rPr>
              <a:t>:</a:t>
            </a:r>
            <a:r>
              <a:rPr sz="400" b="1" dirty="0">
                <a:latin typeface="Calibri"/>
                <a:cs typeface="Calibri"/>
              </a:rPr>
              <a:t> </a:t>
            </a:r>
            <a:r>
              <a:rPr sz="400" b="1" spc="-5" dirty="0">
                <a:latin typeface="Calibri"/>
                <a:cs typeface="Calibri"/>
              </a:rPr>
              <a:t>1. Dodds, T.A.,</a:t>
            </a:r>
            <a:r>
              <a:rPr sz="400" b="1" dirty="0">
                <a:latin typeface="Calibri"/>
                <a:cs typeface="Calibri"/>
              </a:rPr>
              <a:t> </a:t>
            </a:r>
            <a:r>
              <a:rPr sz="400" b="1" spc="-5" dirty="0">
                <a:latin typeface="Calibri"/>
                <a:cs typeface="Calibri"/>
              </a:rPr>
              <a:t>et al. (1993).</a:t>
            </a:r>
            <a:r>
              <a:rPr sz="400" b="1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A validation of</a:t>
            </a:r>
            <a:r>
              <a:rPr sz="40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the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functional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independence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measurement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and its performance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10" dirty="0">
                <a:latin typeface="Calibri"/>
                <a:cs typeface="Calibri"/>
              </a:rPr>
              <a:t>among</a:t>
            </a:r>
            <a:r>
              <a:rPr sz="400" spc="7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rehabilitation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impatients.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Archives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of Physical Medicine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and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Rehabilitation, 74(5):531-536; </a:t>
            </a:r>
            <a:r>
              <a:rPr sz="400" b="1" spc="-5" dirty="0">
                <a:latin typeface="Calibri"/>
                <a:cs typeface="Calibri"/>
              </a:rPr>
              <a:t>2. Farinelli,</a:t>
            </a:r>
            <a:r>
              <a:rPr sz="400" b="1" spc="85" dirty="0">
                <a:latin typeface="Calibri"/>
                <a:cs typeface="Calibri"/>
              </a:rPr>
              <a:t> </a:t>
            </a:r>
            <a:r>
              <a:rPr sz="400" b="1" spc="-5" dirty="0">
                <a:latin typeface="Calibri"/>
                <a:cs typeface="Calibri"/>
              </a:rPr>
              <a:t>M. et al (2020). </a:t>
            </a:r>
            <a:r>
              <a:rPr sz="400" spc="-5" dirty="0">
                <a:latin typeface="Calibri"/>
                <a:cs typeface="Calibri"/>
              </a:rPr>
              <a:t>Brain and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behaviour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in post-acute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stroke: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Reduction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in seeking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and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posterior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cingulate neuronal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variability. J Clinical and Experimental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Neuropsy.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42(6): 584-601; 2013; </a:t>
            </a:r>
            <a:r>
              <a:rPr sz="400" b="1" spc="-5" dirty="0">
                <a:latin typeface="Calibri"/>
                <a:cs typeface="Calibri"/>
              </a:rPr>
              <a:t>3. Fava,</a:t>
            </a:r>
            <a:r>
              <a:rPr sz="400" b="1" spc="85" dirty="0">
                <a:latin typeface="Calibri"/>
                <a:cs typeface="Calibri"/>
              </a:rPr>
              <a:t> </a:t>
            </a:r>
            <a:r>
              <a:rPr sz="400" b="1" spc="-5" dirty="0">
                <a:latin typeface="Calibri"/>
                <a:cs typeface="Calibri"/>
              </a:rPr>
              <a:t>G.A. </a:t>
            </a:r>
            <a:r>
              <a:rPr sz="400" b="1" dirty="0">
                <a:latin typeface="Calibri"/>
                <a:cs typeface="Calibri"/>
              </a:rPr>
              <a:t> </a:t>
            </a:r>
            <a:r>
              <a:rPr sz="400" b="1" spc="-5" dirty="0">
                <a:latin typeface="Calibri"/>
                <a:cs typeface="Calibri"/>
              </a:rPr>
              <a:t>(2022). </a:t>
            </a:r>
            <a:r>
              <a:rPr sz="400" spc="-5" dirty="0">
                <a:latin typeface="Calibri"/>
                <a:cs typeface="Calibri"/>
              </a:rPr>
              <a:t>Forty Years</a:t>
            </a:r>
            <a:r>
              <a:rPr sz="40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of Clinimetrics. Psychother</a:t>
            </a:r>
            <a:r>
              <a:rPr sz="40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Psychosom</a:t>
            </a:r>
            <a:r>
              <a:rPr sz="40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2022, 91:1-7; </a:t>
            </a:r>
            <a:r>
              <a:rPr sz="400" b="1" spc="-5" dirty="0">
                <a:latin typeface="Calibri"/>
                <a:cs typeface="Calibri"/>
              </a:rPr>
              <a:t>4. Fava,</a:t>
            </a:r>
            <a:r>
              <a:rPr sz="400" b="1" spc="85" dirty="0">
                <a:latin typeface="Calibri"/>
                <a:cs typeface="Calibri"/>
              </a:rPr>
              <a:t> </a:t>
            </a:r>
            <a:r>
              <a:rPr sz="400" b="1" spc="-5" dirty="0">
                <a:latin typeface="Calibri"/>
                <a:cs typeface="Calibri"/>
              </a:rPr>
              <a:t>G.A., Tomba, E., Sonino, N. (2012). </a:t>
            </a:r>
            <a:r>
              <a:rPr sz="400" spc="-5" dirty="0">
                <a:latin typeface="Calibri"/>
                <a:cs typeface="Calibri"/>
              </a:rPr>
              <a:t>Clinimetrics: the</a:t>
            </a:r>
            <a:r>
              <a:rPr sz="40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science</a:t>
            </a:r>
            <a:r>
              <a:rPr sz="40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of clinical measurements.</a:t>
            </a:r>
            <a:r>
              <a:rPr sz="40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Int</a:t>
            </a:r>
            <a:r>
              <a:rPr sz="40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J Clin Pract. 2012 Jan;66(1):11–5; </a:t>
            </a:r>
            <a:r>
              <a:rPr sz="400" b="1" spc="-5" dirty="0">
                <a:latin typeface="Calibri"/>
                <a:cs typeface="Calibri"/>
              </a:rPr>
              <a:t>5. Gestieri L. et al. (2019). </a:t>
            </a:r>
            <a:r>
              <a:rPr sz="400" spc="-5" dirty="0">
                <a:latin typeface="Calibri"/>
                <a:cs typeface="Calibri"/>
              </a:rPr>
              <a:t>Psychological</a:t>
            </a:r>
            <a:r>
              <a:rPr sz="40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and functional</a:t>
            </a:r>
            <a:r>
              <a:rPr sz="40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recovery in rehabilitative practice,. Poster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presented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at ICPM 25th World Congress, Florence,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11-13 sept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2019; </a:t>
            </a:r>
            <a:r>
              <a:rPr sz="400" b="1" spc="-5" dirty="0">
                <a:latin typeface="Calibri"/>
                <a:cs typeface="Calibri"/>
              </a:rPr>
              <a:t>6. Zigmond, A.S., Snaith, R.P. (1983). </a:t>
            </a:r>
            <a:r>
              <a:rPr sz="400" spc="-10" dirty="0">
                <a:latin typeface="Calibri"/>
                <a:cs typeface="Calibri"/>
              </a:rPr>
              <a:t>The</a:t>
            </a:r>
            <a:r>
              <a:rPr sz="400" spc="7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Hospital Anxiety</a:t>
            </a:r>
            <a:r>
              <a:rPr sz="400" spc="8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and </a:t>
            </a:r>
            <a:r>
              <a:rPr sz="40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Depression</a:t>
            </a:r>
            <a:r>
              <a:rPr sz="400" spc="35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Scale.</a:t>
            </a:r>
            <a:r>
              <a:rPr sz="400" spc="1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Acta</a:t>
            </a:r>
            <a:r>
              <a:rPr sz="400" spc="2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Psychiatrica Scandinavica,</a:t>
            </a:r>
            <a:r>
              <a:rPr sz="400" spc="10" dirty="0">
                <a:latin typeface="Calibri"/>
                <a:cs typeface="Calibri"/>
              </a:rPr>
              <a:t> </a:t>
            </a:r>
            <a:r>
              <a:rPr sz="400" spc="-5" dirty="0">
                <a:latin typeface="Calibri"/>
                <a:cs typeface="Calibri"/>
              </a:rPr>
              <a:t>67: 361-370.</a:t>
            </a:r>
            <a:endParaRPr sz="400">
              <a:latin typeface="Calibri"/>
              <a:cs typeface="Calibri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2614993" y="1021080"/>
            <a:ext cx="6482715" cy="3176905"/>
            <a:chOff x="2614993" y="1021080"/>
            <a:chExt cx="6482715" cy="3176905"/>
          </a:xfrm>
        </p:grpSpPr>
        <p:sp>
          <p:nvSpPr>
            <p:cNvPr id="45" name="object 45"/>
            <p:cNvSpPr/>
            <p:nvPr/>
          </p:nvSpPr>
          <p:spPr>
            <a:xfrm>
              <a:off x="4318380" y="3595624"/>
              <a:ext cx="208915" cy="309880"/>
            </a:xfrm>
            <a:custGeom>
              <a:avLst/>
              <a:gdLst/>
              <a:ahLst/>
              <a:cxnLst/>
              <a:rect l="l" t="t" r="r" b="b"/>
              <a:pathLst>
                <a:path w="208914" h="309879">
                  <a:moveTo>
                    <a:pt x="156337" y="0"/>
                  </a:moveTo>
                  <a:lnTo>
                    <a:pt x="52070" y="0"/>
                  </a:lnTo>
                  <a:lnTo>
                    <a:pt x="52070" y="205485"/>
                  </a:lnTo>
                  <a:lnTo>
                    <a:pt x="0" y="205485"/>
                  </a:lnTo>
                  <a:lnTo>
                    <a:pt x="104140" y="309625"/>
                  </a:lnTo>
                  <a:lnTo>
                    <a:pt x="208407" y="205485"/>
                  </a:lnTo>
                  <a:lnTo>
                    <a:pt x="156337" y="205485"/>
                  </a:lnTo>
                  <a:lnTo>
                    <a:pt x="156337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318380" y="3595624"/>
              <a:ext cx="208915" cy="309880"/>
            </a:xfrm>
            <a:custGeom>
              <a:avLst/>
              <a:gdLst/>
              <a:ahLst/>
              <a:cxnLst/>
              <a:rect l="l" t="t" r="r" b="b"/>
              <a:pathLst>
                <a:path w="208914" h="309879">
                  <a:moveTo>
                    <a:pt x="0" y="205485"/>
                  </a:moveTo>
                  <a:lnTo>
                    <a:pt x="52070" y="205485"/>
                  </a:lnTo>
                  <a:lnTo>
                    <a:pt x="52070" y="0"/>
                  </a:lnTo>
                  <a:lnTo>
                    <a:pt x="156337" y="0"/>
                  </a:lnTo>
                  <a:lnTo>
                    <a:pt x="156337" y="205485"/>
                  </a:lnTo>
                  <a:lnTo>
                    <a:pt x="208407" y="205485"/>
                  </a:lnTo>
                  <a:lnTo>
                    <a:pt x="104140" y="309625"/>
                  </a:lnTo>
                  <a:lnTo>
                    <a:pt x="0" y="205485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632455" y="3502152"/>
              <a:ext cx="795020" cy="678180"/>
            </a:xfrm>
            <a:custGeom>
              <a:avLst/>
              <a:gdLst/>
              <a:ahLst/>
              <a:cxnLst/>
              <a:rect l="l" t="t" r="r" b="b"/>
              <a:pathLst>
                <a:path w="795020" h="678179">
                  <a:moveTo>
                    <a:pt x="0" y="678129"/>
                  </a:moveTo>
                  <a:lnTo>
                    <a:pt x="794511" y="0"/>
                  </a:lnTo>
                </a:path>
              </a:pathLst>
            </a:custGeom>
            <a:ln w="34925">
              <a:solidFill>
                <a:srgbClr val="4471C4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948812" y="1021080"/>
              <a:ext cx="2936875" cy="1308100"/>
            </a:xfrm>
            <a:custGeom>
              <a:avLst/>
              <a:gdLst/>
              <a:ahLst/>
              <a:cxnLst/>
              <a:rect l="l" t="t" r="r" b="b"/>
              <a:pathLst>
                <a:path w="2936875" h="1308100">
                  <a:moveTo>
                    <a:pt x="1761871" y="1295400"/>
                  </a:moveTo>
                  <a:lnTo>
                    <a:pt x="1174750" y="1295400"/>
                  </a:lnTo>
                  <a:lnTo>
                    <a:pt x="1246504" y="1308100"/>
                  </a:lnTo>
                  <a:lnTo>
                    <a:pt x="1689989" y="1308100"/>
                  </a:lnTo>
                  <a:lnTo>
                    <a:pt x="1761871" y="1295400"/>
                  </a:lnTo>
                  <a:close/>
                </a:path>
                <a:path w="2936875" h="1308100">
                  <a:moveTo>
                    <a:pt x="370459" y="228600"/>
                  </a:moveTo>
                  <a:lnTo>
                    <a:pt x="341502" y="228600"/>
                  </a:lnTo>
                  <a:lnTo>
                    <a:pt x="319277" y="241300"/>
                  </a:lnTo>
                  <a:lnTo>
                    <a:pt x="276860" y="266700"/>
                  </a:lnTo>
                  <a:lnTo>
                    <a:pt x="237109" y="292100"/>
                  </a:lnTo>
                  <a:lnTo>
                    <a:pt x="199898" y="330200"/>
                  </a:lnTo>
                  <a:lnTo>
                    <a:pt x="182372" y="342900"/>
                  </a:lnTo>
                  <a:lnTo>
                    <a:pt x="149479" y="368300"/>
                  </a:lnTo>
                  <a:lnTo>
                    <a:pt x="119506" y="393700"/>
                  </a:lnTo>
                  <a:lnTo>
                    <a:pt x="92582" y="431800"/>
                  </a:lnTo>
                  <a:lnTo>
                    <a:pt x="80391" y="444500"/>
                  </a:lnTo>
                  <a:lnTo>
                    <a:pt x="68834" y="457200"/>
                  </a:lnTo>
                  <a:lnTo>
                    <a:pt x="58166" y="469900"/>
                  </a:lnTo>
                  <a:lnTo>
                    <a:pt x="48387" y="482600"/>
                  </a:lnTo>
                  <a:lnTo>
                    <a:pt x="39369" y="508000"/>
                  </a:lnTo>
                  <a:lnTo>
                    <a:pt x="31368" y="520700"/>
                  </a:lnTo>
                  <a:lnTo>
                    <a:pt x="24003" y="533400"/>
                  </a:lnTo>
                  <a:lnTo>
                    <a:pt x="17780" y="558800"/>
                  </a:lnTo>
                  <a:lnTo>
                    <a:pt x="12445" y="571500"/>
                  </a:lnTo>
                  <a:lnTo>
                    <a:pt x="7874" y="584200"/>
                  </a:lnTo>
                  <a:lnTo>
                    <a:pt x="4444" y="609600"/>
                  </a:lnTo>
                  <a:lnTo>
                    <a:pt x="2031" y="622300"/>
                  </a:lnTo>
                  <a:lnTo>
                    <a:pt x="507" y="635000"/>
                  </a:lnTo>
                  <a:lnTo>
                    <a:pt x="0" y="660400"/>
                  </a:lnTo>
                  <a:lnTo>
                    <a:pt x="507" y="673100"/>
                  </a:lnTo>
                  <a:lnTo>
                    <a:pt x="2031" y="698500"/>
                  </a:lnTo>
                  <a:lnTo>
                    <a:pt x="4444" y="711200"/>
                  </a:lnTo>
                  <a:lnTo>
                    <a:pt x="7874" y="723900"/>
                  </a:lnTo>
                  <a:lnTo>
                    <a:pt x="12445" y="749300"/>
                  </a:lnTo>
                  <a:lnTo>
                    <a:pt x="17780" y="762000"/>
                  </a:lnTo>
                  <a:lnTo>
                    <a:pt x="24003" y="774700"/>
                  </a:lnTo>
                  <a:lnTo>
                    <a:pt x="31368" y="800100"/>
                  </a:lnTo>
                  <a:lnTo>
                    <a:pt x="39369" y="812800"/>
                  </a:lnTo>
                  <a:lnTo>
                    <a:pt x="48387" y="825500"/>
                  </a:lnTo>
                  <a:lnTo>
                    <a:pt x="58293" y="838200"/>
                  </a:lnTo>
                  <a:lnTo>
                    <a:pt x="68834" y="863600"/>
                  </a:lnTo>
                  <a:lnTo>
                    <a:pt x="80391" y="876300"/>
                  </a:lnTo>
                  <a:lnTo>
                    <a:pt x="92582" y="889000"/>
                  </a:lnTo>
                  <a:lnTo>
                    <a:pt x="105663" y="901700"/>
                  </a:lnTo>
                  <a:lnTo>
                    <a:pt x="119506" y="914400"/>
                  </a:lnTo>
                  <a:lnTo>
                    <a:pt x="134112" y="939800"/>
                  </a:lnTo>
                  <a:lnTo>
                    <a:pt x="165607" y="965200"/>
                  </a:lnTo>
                  <a:lnTo>
                    <a:pt x="199898" y="990600"/>
                  </a:lnTo>
                  <a:lnTo>
                    <a:pt x="236981" y="1016000"/>
                  </a:lnTo>
                  <a:lnTo>
                    <a:pt x="276987" y="1041400"/>
                  </a:lnTo>
                  <a:lnTo>
                    <a:pt x="319277" y="1066800"/>
                  </a:lnTo>
                  <a:lnTo>
                    <a:pt x="364363" y="1092200"/>
                  </a:lnTo>
                  <a:lnTo>
                    <a:pt x="411734" y="1117600"/>
                  </a:lnTo>
                  <a:lnTo>
                    <a:pt x="461517" y="1143000"/>
                  </a:lnTo>
                  <a:lnTo>
                    <a:pt x="487425" y="1143000"/>
                  </a:lnTo>
                  <a:lnTo>
                    <a:pt x="540512" y="1168400"/>
                  </a:lnTo>
                  <a:lnTo>
                    <a:pt x="595757" y="1181100"/>
                  </a:lnTo>
                  <a:lnTo>
                    <a:pt x="653034" y="1206500"/>
                  </a:lnTo>
                  <a:lnTo>
                    <a:pt x="773557" y="1231900"/>
                  </a:lnTo>
                  <a:lnTo>
                    <a:pt x="836422" y="1257300"/>
                  </a:lnTo>
                  <a:lnTo>
                    <a:pt x="901064" y="1270000"/>
                  </a:lnTo>
                  <a:lnTo>
                    <a:pt x="967359" y="1270000"/>
                  </a:lnTo>
                  <a:lnTo>
                    <a:pt x="1104391" y="1295400"/>
                  </a:lnTo>
                  <a:lnTo>
                    <a:pt x="1247394" y="1295400"/>
                  </a:lnTo>
                  <a:lnTo>
                    <a:pt x="1176020" y="1282700"/>
                  </a:lnTo>
                  <a:lnTo>
                    <a:pt x="1105915" y="1282700"/>
                  </a:lnTo>
                  <a:lnTo>
                    <a:pt x="839342" y="1231900"/>
                  </a:lnTo>
                  <a:lnTo>
                    <a:pt x="656971" y="1193800"/>
                  </a:lnTo>
                  <a:lnTo>
                    <a:pt x="600075" y="1168400"/>
                  </a:lnTo>
                  <a:lnTo>
                    <a:pt x="545211" y="1155700"/>
                  </a:lnTo>
                  <a:lnTo>
                    <a:pt x="492378" y="1130300"/>
                  </a:lnTo>
                  <a:lnTo>
                    <a:pt x="466851" y="1130300"/>
                  </a:lnTo>
                  <a:lnTo>
                    <a:pt x="417449" y="1104900"/>
                  </a:lnTo>
                  <a:lnTo>
                    <a:pt x="370586" y="1079500"/>
                  </a:lnTo>
                  <a:lnTo>
                    <a:pt x="326009" y="1054100"/>
                  </a:lnTo>
                  <a:lnTo>
                    <a:pt x="284225" y="1028700"/>
                  </a:lnTo>
                  <a:lnTo>
                    <a:pt x="244856" y="1003300"/>
                  </a:lnTo>
                  <a:lnTo>
                    <a:pt x="208280" y="977900"/>
                  </a:lnTo>
                  <a:lnTo>
                    <a:pt x="174498" y="952500"/>
                  </a:lnTo>
                  <a:lnTo>
                    <a:pt x="143763" y="927100"/>
                  </a:lnTo>
                  <a:lnTo>
                    <a:pt x="103124" y="876300"/>
                  </a:lnTo>
                  <a:lnTo>
                    <a:pt x="91312" y="863600"/>
                  </a:lnTo>
                  <a:lnTo>
                    <a:pt x="80010" y="850900"/>
                  </a:lnTo>
                  <a:lnTo>
                    <a:pt x="69850" y="838200"/>
                  </a:lnTo>
                  <a:lnTo>
                    <a:pt x="60198" y="825500"/>
                  </a:lnTo>
                  <a:lnTo>
                    <a:pt x="51562" y="800100"/>
                  </a:lnTo>
                  <a:lnTo>
                    <a:pt x="43814" y="787400"/>
                  </a:lnTo>
                  <a:lnTo>
                    <a:pt x="36830" y="774700"/>
                  </a:lnTo>
                  <a:lnTo>
                    <a:pt x="30734" y="762000"/>
                  </a:lnTo>
                  <a:lnTo>
                    <a:pt x="25654" y="736600"/>
                  </a:lnTo>
                  <a:lnTo>
                    <a:pt x="21336" y="723900"/>
                  </a:lnTo>
                  <a:lnTo>
                    <a:pt x="18034" y="711200"/>
                  </a:lnTo>
                  <a:lnTo>
                    <a:pt x="15620" y="685800"/>
                  </a:lnTo>
                  <a:lnTo>
                    <a:pt x="14224" y="673100"/>
                  </a:lnTo>
                  <a:lnTo>
                    <a:pt x="13716" y="660400"/>
                  </a:lnTo>
                  <a:lnTo>
                    <a:pt x="14224" y="635000"/>
                  </a:lnTo>
                  <a:lnTo>
                    <a:pt x="15620" y="622300"/>
                  </a:lnTo>
                  <a:lnTo>
                    <a:pt x="18034" y="609600"/>
                  </a:lnTo>
                  <a:lnTo>
                    <a:pt x="21336" y="596900"/>
                  </a:lnTo>
                  <a:lnTo>
                    <a:pt x="25654" y="571500"/>
                  </a:lnTo>
                  <a:lnTo>
                    <a:pt x="30734" y="558800"/>
                  </a:lnTo>
                  <a:lnTo>
                    <a:pt x="36830" y="546100"/>
                  </a:lnTo>
                  <a:lnTo>
                    <a:pt x="43814" y="520700"/>
                  </a:lnTo>
                  <a:lnTo>
                    <a:pt x="51562" y="508000"/>
                  </a:lnTo>
                  <a:lnTo>
                    <a:pt x="60325" y="495300"/>
                  </a:lnTo>
                  <a:lnTo>
                    <a:pt x="69723" y="482600"/>
                  </a:lnTo>
                  <a:lnTo>
                    <a:pt x="80010" y="469900"/>
                  </a:lnTo>
                  <a:lnTo>
                    <a:pt x="91312" y="444500"/>
                  </a:lnTo>
                  <a:lnTo>
                    <a:pt x="129412" y="406400"/>
                  </a:lnTo>
                  <a:lnTo>
                    <a:pt x="158750" y="381000"/>
                  </a:lnTo>
                  <a:lnTo>
                    <a:pt x="174498" y="368300"/>
                  </a:lnTo>
                  <a:lnTo>
                    <a:pt x="191007" y="342900"/>
                  </a:lnTo>
                  <a:lnTo>
                    <a:pt x="226187" y="317500"/>
                  </a:lnTo>
                  <a:lnTo>
                    <a:pt x="264160" y="292100"/>
                  </a:lnTo>
                  <a:lnTo>
                    <a:pt x="304800" y="266700"/>
                  </a:lnTo>
                  <a:lnTo>
                    <a:pt x="347979" y="241300"/>
                  </a:lnTo>
                  <a:lnTo>
                    <a:pt x="370459" y="228600"/>
                  </a:lnTo>
                  <a:close/>
                </a:path>
                <a:path w="2936875" h="1308100">
                  <a:moveTo>
                    <a:pt x="2595245" y="228600"/>
                  </a:moveTo>
                  <a:lnTo>
                    <a:pt x="2566289" y="228600"/>
                  </a:lnTo>
                  <a:lnTo>
                    <a:pt x="2588767" y="241300"/>
                  </a:lnTo>
                  <a:lnTo>
                    <a:pt x="2610739" y="254000"/>
                  </a:lnTo>
                  <a:lnTo>
                    <a:pt x="2652776" y="279400"/>
                  </a:lnTo>
                  <a:lnTo>
                    <a:pt x="2692019" y="304800"/>
                  </a:lnTo>
                  <a:lnTo>
                    <a:pt x="2728595" y="330200"/>
                  </a:lnTo>
                  <a:lnTo>
                    <a:pt x="2762250" y="368300"/>
                  </a:lnTo>
                  <a:lnTo>
                    <a:pt x="2778125" y="381000"/>
                  </a:lnTo>
                  <a:lnTo>
                    <a:pt x="2807335" y="406400"/>
                  </a:lnTo>
                  <a:lnTo>
                    <a:pt x="2845562" y="444500"/>
                  </a:lnTo>
                  <a:lnTo>
                    <a:pt x="2856611" y="469900"/>
                  </a:lnTo>
                  <a:lnTo>
                    <a:pt x="2867025" y="482600"/>
                  </a:lnTo>
                  <a:lnTo>
                    <a:pt x="2876550" y="495300"/>
                  </a:lnTo>
                  <a:lnTo>
                    <a:pt x="2885186" y="508000"/>
                  </a:lnTo>
                  <a:lnTo>
                    <a:pt x="2893060" y="520700"/>
                  </a:lnTo>
                  <a:lnTo>
                    <a:pt x="2899917" y="546100"/>
                  </a:lnTo>
                  <a:lnTo>
                    <a:pt x="2906014" y="558800"/>
                  </a:lnTo>
                  <a:lnTo>
                    <a:pt x="2911221" y="571500"/>
                  </a:lnTo>
                  <a:lnTo>
                    <a:pt x="2915412" y="596900"/>
                  </a:lnTo>
                  <a:lnTo>
                    <a:pt x="2918714" y="609600"/>
                  </a:lnTo>
                  <a:lnTo>
                    <a:pt x="2921127" y="622300"/>
                  </a:lnTo>
                  <a:lnTo>
                    <a:pt x="2922651" y="635000"/>
                  </a:lnTo>
                  <a:lnTo>
                    <a:pt x="2923032" y="660400"/>
                  </a:lnTo>
                  <a:lnTo>
                    <a:pt x="2922651" y="673100"/>
                  </a:lnTo>
                  <a:lnTo>
                    <a:pt x="2921127" y="685800"/>
                  </a:lnTo>
                  <a:lnTo>
                    <a:pt x="2918841" y="711200"/>
                  </a:lnTo>
                  <a:lnTo>
                    <a:pt x="2915539" y="723900"/>
                  </a:lnTo>
                  <a:lnTo>
                    <a:pt x="2911221" y="736600"/>
                  </a:lnTo>
                  <a:lnTo>
                    <a:pt x="2906014" y="762000"/>
                  </a:lnTo>
                  <a:lnTo>
                    <a:pt x="2900045" y="774700"/>
                  </a:lnTo>
                  <a:lnTo>
                    <a:pt x="2893060" y="787400"/>
                  </a:lnTo>
                  <a:lnTo>
                    <a:pt x="2885186" y="800100"/>
                  </a:lnTo>
                  <a:lnTo>
                    <a:pt x="2876550" y="825500"/>
                  </a:lnTo>
                  <a:lnTo>
                    <a:pt x="2867025" y="838200"/>
                  </a:lnTo>
                  <a:lnTo>
                    <a:pt x="2856738" y="850900"/>
                  </a:lnTo>
                  <a:lnTo>
                    <a:pt x="2845562" y="863600"/>
                  </a:lnTo>
                  <a:lnTo>
                    <a:pt x="2833624" y="876300"/>
                  </a:lnTo>
                  <a:lnTo>
                    <a:pt x="2820924" y="901700"/>
                  </a:lnTo>
                  <a:lnTo>
                    <a:pt x="2778125" y="939800"/>
                  </a:lnTo>
                  <a:lnTo>
                    <a:pt x="2745740" y="965200"/>
                  </a:lnTo>
                  <a:lnTo>
                    <a:pt x="2710561" y="990600"/>
                  </a:lnTo>
                  <a:lnTo>
                    <a:pt x="2672715" y="1016000"/>
                  </a:lnTo>
                  <a:lnTo>
                    <a:pt x="2632075" y="1041400"/>
                  </a:lnTo>
                  <a:lnTo>
                    <a:pt x="2588767" y="1066800"/>
                  </a:lnTo>
                  <a:lnTo>
                    <a:pt x="2543048" y="1092200"/>
                  </a:lnTo>
                  <a:lnTo>
                    <a:pt x="2494915" y="1117600"/>
                  </a:lnTo>
                  <a:lnTo>
                    <a:pt x="2469896" y="1130300"/>
                  </a:lnTo>
                  <a:lnTo>
                    <a:pt x="2444369" y="1130300"/>
                  </a:lnTo>
                  <a:lnTo>
                    <a:pt x="2391664" y="1155700"/>
                  </a:lnTo>
                  <a:lnTo>
                    <a:pt x="2336800" y="1168400"/>
                  </a:lnTo>
                  <a:lnTo>
                    <a:pt x="2279777" y="1193800"/>
                  </a:lnTo>
                  <a:lnTo>
                    <a:pt x="2097278" y="1231900"/>
                  </a:lnTo>
                  <a:lnTo>
                    <a:pt x="1830704" y="1282700"/>
                  </a:lnTo>
                  <a:lnTo>
                    <a:pt x="1760601" y="1282700"/>
                  </a:lnTo>
                  <a:lnTo>
                    <a:pt x="1689100" y="1295400"/>
                  </a:lnTo>
                  <a:lnTo>
                    <a:pt x="1832228" y="1295400"/>
                  </a:lnTo>
                  <a:lnTo>
                    <a:pt x="1969262" y="1270000"/>
                  </a:lnTo>
                  <a:lnTo>
                    <a:pt x="2035556" y="1270000"/>
                  </a:lnTo>
                  <a:lnTo>
                    <a:pt x="2100199" y="1257300"/>
                  </a:lnTo>
                  <a:lnTo>
                    <a:pt x="2163191" y="1231900"/>
                  </a:lnTo>
                  <a:lnTo>
                    <a:pt x="2283714" y="1206500"/>
                  </a:lnTo>
                  <a:lnTo>
                    <a:pt x="2341117" y="1181100"/>
                  </a:lnTo>
                  <a:lnTo>
                    <a:pt x="2396363" y="1168400"/>
                  </a:lnTo>
                  <a:lnTo>
                    <a:pt x="2449449" y="1143000"/>
                  </a:lnTo>
                  <a:lnTo>
                    <a:pt x="2475229" y="1143000"/>
                  </a:lnTo>
                  <a:lnTo>
                    <a:pt x="2500503" y="1130300"/>
                  </a:lnTo>
                  <a:lnTo>
                    <a:pt x="2549016" y="1104900"/>
                  </a:lnTo>
                  <a:lnTo>
                    <a:pt x="2595245" y="1079500"/>
                  </a:lnTo>
                  <a:lnTo>
                    <a:pt x="2638933" y="1054100"/>
                  </a:lnTo>
                  <a:lnTo>
                    <a:pt x="2680208" y="1028700"/>
                  </a:lnTo>
                  <a:lnTo>
                    <a:pt x="2718689" y="1003300"/>
                  </a:lnTo>
                  <a:lnTo>
                    <a:pt x="2754376" y="977900"/>
                  </a:lnTo>
                  <a:lnTo>
                    <a:pt x="2787396" y="952500"/>
                  </a:lnTo>
                  <a:lnTo>
                    <a:pt x="2817241" y="914400"/>
                  </a:lnTo>
                  <a:lnTo>
                    <a:pt x="2831211" y="901700"/>
                  </a:lnTo>
                  <a:lnTo>
                    <a:pt x="2844291" y="889000"/>
                  </a:lnTo>
                  <a:lnTo>
                    <a:pt x="2856484" y="876300"/>
                  </a:lnTo>
                  <a:lnTo>
                    <a:pt x="2868041" y="863600"/>
                  </a:lnTo>
                  <a:lnTo>
                    <a:pt x="2878582" y="838200"/>
                  </a:lnTo>
                  <a:lnTo>
                    <a:pt x="2888361" y="825500"/>
                  </a:lnTo>
                  <a:lnTo>
                    <a:pt x="2897378" y="812800"/>
                  </a:lnTo>
                  <a:lnTo>
                    <a:pt x="2905506" y="800100"/>
                  </a:lnTo>
                  <a:lnTo>
                    <a:pt x="2912745" y="774700"/>
                  </a:lnTo>
                  <a:lnTo>
                    <a:pt x="2919095" y="762000"/>
                  </a:lnTo>
                  <a:lnTo>
                    <a:pt x="2924429" y="749300"/>
                  </a:lnTo>
                  <a:lnTo>
                    <a:pt x="2928874" y="723900"/>
                  </a:lnTo>
                  <a:lnTo>
                    <a:pt x="2932303" y="711200"/>
                  </a:lnTo>
                  <a:lnTo>
                    <a:pt x="2934842" y="698500"/>
                  </a:lnTo>
                  <a:lnTo>
                    <a:pt x="2936366" y="673100"/>
                  </a:lnTo>
                  <a:lnTo>
                    <a:pt x="2936875" y="660400"/>
                  </a:lnTo>
                  <a:lnTo>
                    <a:pt x="2936366" y="635000"/>
                  </a:lnTo>
                  <a:lnTo>
                    <a:pt x="2934842" y="622300"/>
                  </a:lnTo>
                  <a:lnTo>
                    <a:pt x="2932303" y="609600"/>
                  </a:lnTo>
                  <a:lnTo>
                    <a:pt x="2928747" y="584200"/>
                  </a:lnTo>
                  <a:lnTo>
                    <a:pt x="2924429" y="571500"/>
                  </a:lnTo>
                  <a:lnTo>
                    <a:pt x="2918967" y="558800"/>
                  </a:lnTo>
                  <a:lnTo>
                    <a:pt x="2912617" y="533400"/>
                  </a:lnTo>
                  <a:lnTo>
                    <a:pt x="2905506" y="520700"/>
                  </a:lnTo>
                  <a:lnTo>
                    <a:pt x="2897378" y="508000"/>
                  </a:lnTo>
                  <a:lnTo>
                    <a:pt x="2888361" y="482600"/>
                  </a:lnTo>
                  <a:lnTo>
                    <a:pt x="2878582" y="469900"/>
                  </a:lnTo>
                  <a:lnTo>
                    <a:pt x="2867914" y="457200"/>
                  </a:lnTo>
                  <a:lnTo>
                    <a:pt x="2856484" y="444500"/>
                  </a:lnTo>
                  <a:lnTo>
                    <a:pt x="2844291" y="431800"/>
                  </a:lnTo>
                  <a:lnTo>
                    <a:pt x="2831211" y="406400"/>
                  </a:lnTo>
                  <a:lnTo>
                    <a:pt x="2802636" y="381000"/>
                  </a:lnTo>
                  <a:lnTo>
                    <a:pt x="2771266" y="355600"/>
                  </a:lnTo>
                  <a:lnTo>
                    <a:pt x="2736977" y="330200"/>
                  </a:lnTo>
                  <a:lnTo>
                    <a:pt x="2718689" y="304800"/>
                  </a:lnTo>
                  <a:lnTo>
                    <a:pt x="2680208" y="279400"/>
                  </a:lnTo>
                  <a:lnTo>
                    <a:pt x="2638933" y="254000"/>
                  </a:lnTo>
                  <a:lnTo>
                    <a:pt x="2617470" y="241300"/>
                  </a:lnTo>
                  <a:lnTo>
                    <a:pt x="2595245" y="228600"/>
                  </a:lnTo>
                  <a:close/>
                </a:path>
                <a:path w="2936875" h="1308100">
                  <a:moveTo>
                    <a:pt x="1759331" y="1270000"/>
                  </a:moveTo>
                  <a:lnTo>
                    <a:pt x="1177289" y="1270000"/>
                  </a:lnTo>
                  <a:lnTo>
                    <a:pt x="1248410" y="1282700"/>
                  </a:lnTo>
                  <a:lnTo>
                    <a:pt x="1688211" y="1282700"/>
                  </a:lnTo>
                  <a:lnTo>
                    <a:pt x="1759331" y="1270000"/>
                  </a:lnTo>
                  <a:close/>
                </a:path>
                <a:path w="2936875" h="1308100">
                  <a:moveTo>
                    <a:pt x="1178306" y="50800"/>
                  </a:moveTo>
                  <a:lnTo>
                    <a:pt x="1038606" y="50800"/>
                  </a:lnTo>
                  <a:lnTo>
                    <a:pt x="906017" y="76200"/>
                  </a:lnTo>
                  <a:lnTo>
                    <a:pt x="719454" y="114300"/>
                  </a:lnTo>
                  <a:lnTo>
                    <a:pt x="660781" y="139700"/>
                  </a:lnTo>
                  <a:lnTo>
                    <a:pt x="604265" y="152400"/>
                  </a:lnTo>
                  <a:lnTo>
                    <a:pt x="549783" y="177800"/>
                  </a:lnTo>
                  <a:lnTo>
                    <a:pt x="497459" y="190500"/>
                  </a:lnTo>
                  <a:lnTo>
                    <a:pt x="472186" y="203200"/>
                  </a:lnTo>
                  <a:lnTo>
                    <a:pt x="447421" y="215900"/>
                  </a:lnTo>
                  <a:lnTo>
                    <a:pt x="423290" y="228600"/>
                  </a:lnTo>
                  <a:lnTo>
                    <a:pt x="399796" y="241300"/>
                  </a:lnTo>
                  <a:lnTo>
                    <a:pt x="376682" y="241300"/>
                  </a:lnTo>
                  <a:lnTo>
                    <a:pt x="332739" y="266700"/>
                  </a:lnTo>
                  <a:lnTo>
                    <a:pt x="291338" y="292100"/>
                  </a:lnTo>
                  <a:lnTo>
                    <a:pt x="252603" y="317500"/>
                  </a:lnTo>
                  <a:lnTo>
                    <a:pt x="216662" y="342900"/>
                  </a:lnTo>
                  <a:lnTo>
                    <a:pt x="183514" y="368300"/>
                  </a:lnTo>
                  <a:lnTo>
                    <a:pt x="153288" y="406400"/>
                  </a:lnTo>
                  <a:lnTo>
                    <a:pt x="139445" y="419100"/>
                  </a:lnTo>
                  <a:lnTo>
                    <a:pt x="102107" y="457200"/>
                  </a:lnTo>
                  <a:lnTo>
                    <a:pt x="72136" y="508000"/>
                  </a:lnTo>
                  <a:lnTo>
                    <a:pt x="63754" y="520700"/>
                  </a:lnTo>
                  <a:lnTo>
                    <a:pt x="56261" y="533400"/>
                  </a:lnTo>
                  <a:lnTo>
                    <a:pt x="49530" y="546100"/>
                  </a:lnTo>
                  <a:lnTo>
                    <a:pt x="43814" y="558800"/>
                  </a:lnTo>
                  <a:lnTo>
                    <a:pt x="38862" y="584200"/>
                  </a:lnTo>
                  <a:lnTo>
                    <a:pt x="34798" y="596900"/>
                  </a:lnTo>
                  <a:lnTo>
                    <a:pt x="31623" y="609600"/>
                  </a:lnTo>
                  <a:lnTo>
                    <a:pt x="29337" y="622300"/>
                  </a:lnTo>
                  <a:lnTo>
                    <a:pt x="27939" y="647700"/>
                  </a:lnTo>
                  <a:lnTo>
                    <a:pt x="27431" y="660400"/>
                  </a:lnTo>
                  <a:lnTo>
                    <a:pt x="27939" y="673100"/>
                  </a:lnTo>
                  <a:lnTo>
                    <a:pt x="29337" y="685800"/>
                  </a:lnTo>
                  <a:lnTo>
                    <a:pt x="31623" y="711200"/>
                  </a:lnTo>
                  <a:lnTo>
                    <a:pt x="34798" y="723900"/>
                  </a:lnTo>
                  <a:lnTo>
                    <a:pt x="38862" y="736600"/>
                  </a:lnTo>
                  <a:lnTo>
                    <a:pt x="43814" y="749300"/>
                  </a:lnTo>
                  <a:lnTo>
                    <a:pt x="49530" y="762000"/>
                  </a:lnTo>
                  <a:lnTo>
                    <a:pt x="56261" y="787400"/>
                  </a:lnTo>
                  <a:lnTo>
                    <a:pt x="63754" y="800100"/>
                  </a:lnTo>
                  <a:lnTo>
                    <a:pt x="72009" y="812800"/>
                  </a:lnTo>
                  <a:lnTo>
                    <a:pt x="81280" y="825500"/>
                  </a:lnTo>
                  <a:lnTo>
                    <a:pt x="91312" y="838200"/>
                  </a:lnTo>
                  <a:lnTo>
                    <a:pt x="102107" y="863600"/>
                  </a:lnTo>
                  <a:lnTo>
                    <a:pt x="139445" y="901700"/>
                  </a:lnTo>
                  <a:lnTo>
                    <a:pt x="168020" y="927100"/>
                  </a:lnTo>
                  <a:lnTo>
                    <a:pt x="199770" y="952500"/>
                  </a:lnTo>
                  <a:lnTo>
                    <a:pt x="234314" y="977900"/>
                  </a:lnTo>
                  <a:lnTo>
                    <a:pt x="271653" y="1003300"/>
                  </a:lnTo>
                  <a:lnTo>
                    <a:pt x="311785" y="1028700"/>
                  </a:lnTo>
                  <a:lnTo>
                    <a:pt x="354457" y="1054100"/>
                  </a:lnTo>
                  <a:lnTo>
                    <a:pt x="399796" y="1079500"/>
                  </a:lnTo>
                  <a:lnTo>
                    <a:pt x="447421" y="1104900"/>
                  </a:lnTo>
                  <a:lnTo>
                    <a:pt x="472186" y="1117600"/>
                  </a:lnTo>
                  <a:lnTo>
                    <a:pt x="497459" y="1117600"/>
                  </a:lnTo>
                  <a:lnTo>
                    <a:pt x="549910" y="1143000"/>
                  </a:lnTo>
                  <a:lnTo>
                    <a:pt x="604392" y="1155700"/>
                  </a:lnTo>
                  <a:lnTo>
                    <a:pt x="660908" y="1181100"/>
                  </a:lnTo>
                  <a:lnTo>
                    <a:pt x="842137" y="1219200"/>
                  </a:lnTo>
                  <a:lnTo>
                    <a:pt x="1107439" y="1270000"/>
                  </a:lnTo>
                  <a:lnTo>
                    <a:pt x="1249299" y="1270000"/>
                  </a:lnTo>
                  <a:lnTo>
                    <a:pt x="1178560" y="1257300"/>
                  </a:lnTo>
                  <a:lnTo>
                    <a:pt x="1108964" y="1257300"/>
                  </a:lnTo>
                  <a:lnTo>
                    <a:pt x="844931" y="1206500"/>
                  </a:lnTo>
                  <a:lnTo>
                    <a:pt x="723011" y="1181100"/>
                  </a:lnTo>
                  <a:lnTo>
                    <a:pt x="664845" y="1168400"/>
                  </a:lnTo>
                  <a:lnTo>
                    <a:pt x="608711" y="1143000"/>
                  </a:lnTo>
                  <a:lnTo>
                    <a:pt x="554609" y="1130300"/>
                  </a:lnTo>
                  <a:lnTo>
                    <a:pt x="502538" y="1104900"/>
                  </a:lnTo>
                  <a:lnTo>
                    <a:pt x="477520" y="1104900"/>
                  </a:lnTo>
                  <a:lnTo>
                    <a:pt x="452882" y="1092200"/>
                  </a:lnTo>
                  <a:lnTo>
                    <a:pt x="405764" y="1066800"/>
                  </a:lnTo>
                  <a:lnTo>
                    <a:pt x="360934" y="1041400"/>
                  </a:lnTo>
                  <a:lnTo>
                    <a:pt x="318770" y="1016000"/>
                  </a:lnTo>
                  <a:lnTo>
                    <a:pt x="279145" y="990600"/>
                  </a:lnTo>
                  <a:lnTo>
                    <a:pt x="242316" y="965200"/>
                  </a:lnTo>
                  <a:lnTo>
                    <a:pt x="208406" y="939800"/>
                  </a:lnTo>
                  <a:lnTo>
                    <a:pt x="177292" y="914400"/>
                  </a:lnTo>
                  <a:lnTo>
                    <a:pt x="136398" y="876300"/>
                  </a:lnTo>
                  <a:lnTo>
                    <a:pt x="102488" y="838200"/>
                  </a:lnTo>
                  <a:lnTo>
                    <a:pt x="83947" y="800100"/>
                  </a:lnTo>
                  <a:lnTo>
                    <a:pt x="75945" y="787400"/>
                  </a:lnTo>
                  <a:lnTo>
                    <a:pt x="56768" y="749300"/>
                  </a:lnTo>
                  <a:lnTo>
                    <a:pt x="45085" y="698500"/>
                  </a:lnTo>
                  <a:lnTo>
                    <a:pt x="43053" y="685800"/>
                  </a:lnTo>
                  <a:lnTo>
                    <a:pt x="41656" y="673100"/>
                  </a:lnTo>
                  <a:lnTo>
                    <a:pt x="41275" y="660400"/>
                  </a:lnTo>
                  <a:lnTo>
                    <a:pt x="41656" y="647700"/>
                  </a:lnTo>
                  <a:lnTo>
                    <a:pt x="45085" y="609600"/>
                  </a:lnTo>
                  <a:lnTo>
                    <a:pt x="56768" y="571500"/>
                  </a:lnTo>
                  <a:lnTo>
                    <a:pt x="62356" y="558800"/>
                  </a:lnTo>
                  <a:lnTo>
                    <a:pt x="68706" y="533400"/>
                  </a:lnTo>
                  <a:lnTo>
                    <a:pt x="92963" y="495300"/>
                  </a:lnTo>
                  <a:lnTo>
                    <a:pt x="124332" y="457200"/>
                  </a:lnTo>
                  <a:lnTo>
                    <a:pt x="136398" y="431800"/>
                  </a:lnTo>
                  <a:lnTo>
                    <a:pt x="177292" y="393700"/>
                  </a:lnTo>
                  <a:lnTo>
                    <a:pt x="208406" y="368300"/>
                  </a:lnTo>
                  <a:lnTo>
                    <a:pt x="242316" y="342900"/>
                  </a:lnTo>
                  <a:lnTo>
                    <a:pt x="279145" y="317500"/>
                  </a:lnTo>
                  <a:lnTo>
                    <a:pt x="318770" y="292100"/>
                  </a:lnTo>
                  <a:lnTo>
                    <a:pt x="360934" y="266700"/>
                  </a:lnTo>
                  <a:lnTo>
                    <a:pt x="382904" y="254000"/>
                  </a:lnTo>
                  <a:lnTo>
                    <a:pt x="405764" y="254000"/>
                  </a:lnTo>
                  <a:lnTo>
                    <a:pt x="429006" y="241300"/>
                  </a:lnTo>
                  <a:lnTo>
                    <a:pt x="453009" y="228600"/>
                  </a:lnTo>
                  <a:lnTo>
                    <a:pt x="477520" y="215900"/>
                  </a:lnTo>
                  <a:lnTo>
                    <a:pt x="502538" y="203200"/>
                  </a:lnTo>
                  <a:lnTo>
                    <a:pt x="554482" y="190500"/>
                  </a:lnTo>
                  <a:lnTo>
                    <a:pt x="608584" y="165100"/>
                  </a:lnTo>
                  <a:lnTo>
                    <a:pt x="664717" y="152400"/>
                  </a:lnTo>
                  <a:lnTo>
                    <a:pt x="723011" y="127000"/>
                  </a:lnTo>
                  <a:lnTo>
                    <a:pt x="908558" y="88900"/>
                  </a:lnTo>
                  <a:lnTo>
                    <a:pt x="973709" y="76200"/>
                  </a:lnTo>
                  <a:lnTo>
                    <a:pt x="1040511" y="76200"/>
                  </a:lnTo>
                  <a:lnTo>
                    <a:pt x="1178306" y="50800"/>
                  </a:lnTo>
                  <a:close/>
                </a:path>
                <a:path w="2936875" h="1308100">
                  <a:moveTo>
                    <a:pt x="1898014" y="50800"/>
                  </a:moveTo>
                  <a:lnTo>
                    <a:pt x="1758314" y="50800"/>
                  </a:lnTo>
                  <a:lnTo>
                    <a:pt x="1896110" y="76200"/>
                  </a:lnTo>
                  <a:lnTo>
                    <a:pt x="1962912" y="76200"/>
                  </a:lnTo>
                  <a:lnTo>
                    <a:pt x="2028189" y="88900"/>
                  </a:lnTo>
                  <a:lnTo>
                    <a:pt x="2213864" y="127000"/>
                  </a:lnTo>
                  <a:lnTo>
                    <a:pt x="2272029" y="152400"/>
                  </a:lnTo>
                  <a:lnTo>
                    <a:pt x="2328164" y="165100"/>
                  </a:lnTo>
                  <a:lnTo>
                    <a:pt x="2382392" y="190500"/>
                  </a:lnTo>
                  <a:lnTo>
                    <a:pt x="2434336" y="203200"/>
                  </a:lnTo>
                  <a:lnTo>
                    <a:pt x="2459354" y="215900"/>
                  </a:lnTo>
                  <a:lnTo>
                    <a:pt x="2483866" y="228600"/>
                  </a:lnTo>
                  <a:lnTo>
                    <a:pt x="2507741" y="241300"/>
                  </a:lnTo>
                  <a:lnTo>
                    <a:pt x="2531110" y="254000"/>
                  </a:lnTo>
                  <a:lnTo>
                    <a:pt x="2553716" y="254000"/>
                  </a:lnTo>
                  <a:lnTo>
                    <a:pt x="2597277" y="279400"/>
                  </a:lnTo>
                  <a:lnTo>
                    <a:pt x="2638298" y="304800"/>
                  </a:lnTo>
                  <a:lnTo>
                    <a:pt x="2676398" y="330200"/>
                  </a:lnTo>
                  <a:lnTo>
                    <a:pt x="2711831" y="355600"/>
                  </a:lnTo>
                  <a:lnTo>
                    <a:pt x="2744342" y="381000"/>
                  </a:lnTo>
                  <a:lnTo>
                    <a:pt x="2773934" y="406400"/>
                  </a:lnTo>
                  <a:lnTo>
                    <a:pt x="2812541" y="457200"/>
                  </a:lnTo>
                  <a:lnTo>
                    <a:pt x="2823717" y="469900"/>
                  </a:lnTo>
                  <a:lnTo>
                    <a:pt x="2852801" y="508000"/>
                  </a:lnTo>
                  <a:lnTo>
                    <a:pt x="2874391" y="558800"/>
                  </a:lnTo>
                  <a:lnTo>
                    <a:pt x="2880106" y="571500"/>
                  </a:lnTo>
                  <a:lnTo>
                    <a:pt x="2891536" y="609600"/>
                  </a:lnTo>
                  <a:lnTo>
                    <a:pt x="2895091" y="647700"/>
                  </a:lnTo>
                  <a:lnTo>
                    <a:pt x="2895600" y="660400"/>
                  </a:lnTo>
                  <a:lnTo>
                    <a:pt x="2895091" y="673100"/>
                  </a:lnTo>
                  <a:lnTo>
                    <a:pt x="2893822" y="685800"/>
                  </a:lnTo>
                  <a:lnTo>
                    <a:pt x="2891663" y="698500"/>
                  </a:lnTo>
                  <a:lnTo>
                    <a:pt x="2888615" y="723900"/>
                  </a:lnTo>
                  <a:lnTo>
                    <a:pt x="2874517" y="762000"/>
                  </a:lnTo>
                  <a:lnTo>
                    <a:pt x="2852801" y="800100"/>
                  </a:lnTo>
                  <a:lnTo>
                    <a:pt x="2843911" y="825500"/>
                  </a:lnTo>
                  <a:lnTo>
                    <a:pt x="2812541" y="863600"/>
                  </a:lnTo>
                  <a:lnTo>
                    <a:pt x="2773934" y="901700"/>
                  </a:lnTo>
                  <a:lnTo>
                    <a:pt x="2744342" y="927100"/>
                  </a:lnTo>
                  <a:lnTo>
                    <a:pt x="2711831" y="952500"/>
                  </a:lnTo>
                  <a:lnTo>
                    <a:pt x="2676398" y="977900"/>
                  </a:lnTo>
                  <a:lnTo>
                    <a:pt x="2638298" y="1003300"/>
                  </a:lnTo>
                  <a:lnTo>
                    <a:pt x="2597277" y="1028700"/>
                  </a:lnTo>
                  <a:lnTo>
                    <a:pt x="2553842" y="1054100"/>
                  </a:lnTo>
                  <a:lnTo>
                    <a:pt x="2507741" y="1079500"/>
                  </a:lnTo>
                  <a:lnTo>
                    <a:pt x="2459354" y="1104900"/>
                  </a:lnTo>
                  <a:lnTo>
                    <a:pt x="2434336" y="1104900"/>
                  </a:lnTo>
                  <a:lnTo>
                    <a:pt x="2382266" y="1130300"/>
                  </a:lnTo>
                  <a:lnTo>
                    <a:pt x="2328164" y="1143000"/>
                  </a:lnTo>
                  <a:lnTo>
                    <a:pt x="2272029" y="1168400"/>
                  </a:lnTo>
                  <a:lnTo>
                    <a:pt x="2091689" y="1206500"/>
                  </a:lnTo>
                  <a:lnTo>
                    <a:pt x="1827657" y="1257300"/>
                  </a:lnTo>
                  <a:lnTo>
                    <a:pt x="1758061" y="1257300"/>
                  </a:lnTo>
                  <a:lnTo>
                    <a:pt x="1687195" y="1270000"/>
                  </a:lnTo>
                  <a:lnTo>
                    <a:pt x="1829181" y="1270000"/>
                  </a:lnTo>
                  <a:lnTo>
                    <a:pt x="2094484" y="1219200"/>
                  </a:lnTo>
                  <a:lnTo>
                    <a:pt x="2217292" y="1193800"/>
                  </a:lnTo>
                  <a:lnTo>
                    <a:pt x="2275840" y="1181100"/>
                  </a:lnTo>
                  <a:lnTo>
                    <a:pt x="2332482" y="1155700"/>
                  </a:lnTo>
                  <a:lnTo>
                    <a:pt x="2386965" y="1143000"/>
                  </a:lnTo>
                  <a:lnTo>
                    <a:pt x="2439289" y="1117600"/>
                  </a:lnTo>
                  <a:lnTo>
                    <a:pt x="2464689" y="1117600"/>
                  </a:lnTo>
                  <a:lnTo>
                    <a:pt x="2489327" y="1104900"/>
                  </a:lnTo>
                  <a:lnTo>
                    <a:pt x="2537079" y="1079500"/>
                  </a:lnTo>
                  <a:lnTo>
                    <a:pt x="2582417" y="1054100"/>
                  </a:lnTo>
                  <a:lnTo>
                    <a:pt x="2625090" y="1028700"/>
                  </a:lnTo>
                  <a:lnTo>
                    <a:pt x="2665222" y="1003300"/>
                  </a:lnTo>
                  <a:lnTo>
                    <a:pt x="2702560" y="977900"/>
                  </a:lnTo>
                  <a:lnTo>
                    <a:pt x="2737104" y="952500"/>
                  </a:lnTo>
                  <a:lnTo>
                    <a:pt x="2768727" y="927100"/>
                  </a:lnTo>
                  <a:lnTo>
                    <a:pt x="2797429" y="901700"/>
                  </a:lnTo>
                  <a:lnTo>
                    <a:pt x="2834640" y="863600"/>
                  </a:lnTo>
                  <a:lnTo>
                    <a:pt x="2845562" y="838200"/>
                  </a:lnTo>
                  <a:lnTo>
                    <a:pt x="2855467" y="825500"/>
                  </a:lnTo>
                  <a:lnTo>
                    <a:pt x="2864612" y="812800"/>
                  </a:lnTo>
                  <a:lnTo>
                    <a:pt x="2873121" y="800100"/>
                  </a:lnTo>
                  <a:lnTo>
                    <a:pt x="2880487" y="787400"/>
                  </a:lnTo>
                  <a:lnTo>
                    <a:pt x="2887217" y="762000"/>
                  </a:lnTo>
                  <a:lnTo>
                    <a:pt x="2893060" y="749300"/>
                  </a:lnTo>
                  <a:lnTo>
                    <a:pt x="2898013" y="736600"/>
                  </a:lnTo>
                  <a:lnTo>
                    <a:pt x="2902077" y="723900"/>
                  </a:lnTo>
                  <a:lnTo>
                    <a:pt x="2905252" y="711200"/>
                  </a:lnTo>
                  <a:lnTo>
                    <a:pt x="2907411" y="685800"/>
                  </a:lnTo>
                  <a:lnTo>
                    <a:pt x="2908808" y="673100"/>
                  </a:lnTo>
                  <a:lnTo>
                    <a:pt x="2909316" y="660400"/>
                  </a:lnTo>
                  <a:lnTo>
                    <a:pt x="2908808" y="647700"/>
                  </a:lnTo>
                  <a:lnTo>
                    <a:pt x="2907411" y="622300"/>
                  </a:lnTo>
                  <a:lnTo>
                    <a:pt x="2905125" y="609600"/>
                  </a:lnTo>
                  <a:lnTo>
                    <a:pt x="2901950" y="596900"/>
                  </a:lnTo>
                  <a:lnTo>
                    <a:pt x="2898013" y="584200"/>
                  </a:lnTo>
                  <a:lnTo>
                    <a:pt x="2893060" y="558800"/>
                  </a:lnTo>
                  <a:lnTo>
                    <a:pt x="2887217" y="546100"/>
                  </a:lnTo>
                  <a:lnTo>
                    <a:pt x="2880487" y="533400"/>
                  </a:lnTo>
                  <a:lnTo>
                    <a:pt x="2873121" y="520700"/>
                  </a:lnTo>
                  <a:lnTo>
                    <a:pt x="2864612" y="508000"/>
                  </a:lnTo>
                  <a:lnTo>
                    <a:pt x="2855467" y="482600"/>
                  </a:lnTo>
                  <a:lnTo>
                    <a:pt x="2823083" y="444500"/>
                  </a:lnTo>
                  <a:lnTo>
                    <a:pt x="2783459" y="406400"/>
                  </a:lnTo>
                  <a:lnTo>
                    <a:pt x="2768727" y="381000"/>
                  </a:lnTo>
                  <a:lnTo>
                    <a:pt x="2737104" y="355600"/>
                  </a:lnTo>
                  <a:lnTo>
                    <a:pt x="2702560" y="330200"/>
                  </a:lnTo>
                  <a:lnTo>
                    <a:pt x="2665222" y="304800"/>
                  </a:lnTo>
                  <a:lnTo>
                    <a:pt x="2625090" y="279400"/>
                  </a:lnTo>
                  <a:lnTo>
                    <a:pt x="2582291" y="254000"/>
                  </a:lnTo>
                  <a:lnTo>
                    <a:pt x="2559939" y="241300"/>
                  </a:lnTo>
                  <a:lnTo>
                    <a:pt x="2537079" y="241300"/>
                  </a:lnTo>
                  <a:lnTo>
                    <a:pt x="2513584" y="228600"/>
                  </a:lnTo>
                  <a:lnTo>
                    <a:pt x="2464689" y="203200"/>
                  </a:lnTo>
                  <a:lnTo>
                    <a:pt x="2439289" y="190500"/>
                  </a:lnTo>
                  <a:lnTo>
                    <a:pt x="2387091" y="177800"/>
                  </a:lnTo>
                  <a:lnTo>
                    <a:pt x="2332482" y="152400"/>
                  </a:lnTo>
                  <a:lnTo>
                    <a:pt x="2275966" y="139700"/>
                  </a:lnTo>
                  <a:lnTo>
                    <a:pt x="2217420" y="114300"/>
                  </a:lnTo>
                  <a:lnTo>
                    <a:pt x="2030729" y="76200"/>
                  </a:lnTo>
                  <a:lnTo>
                    <a:pt x="1898014" y="50800"/>
                  </a:lnTo>
                  <a:close/>
                </a:path>
                <a:path w="2936875" h="1308100">
                  <a:moveTo>
                    <a:pt x="1175892" y="25400"/>
                  </a:moveTo>
                  <a:lnTo>
                    <a:pt x="1034923" y="25400"/>
                  </a:lnTo>
                  <a:lnTo>
                    <a:pt x="900938" y="50800"/>
                  </a:lnTo>
                  <a:lnTo>
                    <a:pt x="712342" y="88900"/>
                  </a:lnTo>
                  <a:lnTo>
                    <a:pt x="653034" y="114300"/>
                  </a:lnTo>
                  <a:lnTo>
                    <a:pt x="595629" y="127000"/>
                  </a:lnTo>
                  <a:lnTo>
                    <a:pt x="540385" y="152400"/>
                  </a:lnTo>
                  <a:lnTo>
                    <a:pt x="487425" y="165100"/>
                  </a:lnTo>
                  <a:lnTo>
                    <a:pt x="461517" y="177800"/>
                  </a:lnTo>
                  <a:lnTo>
                    <a:pt x="436372" y="190500"/>
                  </a:lnTo>
                  <a:lnTo>
                    <a:pt x="411734" y="203200"/>
                  </a:lnTo>
                  <a:lnTo>
                    <a:pt x="387731" y="215900"/>
                  </a:lnTo>
                  <a:lnTo>
                    <a:pt x="364236" y="228600"/>
                  </a:lnTo>
                  <a:lnTo>
                    <a:pt x="393700" y="228600"/>
                  </a:lnTo>
                  <a:lnTo>
                    <a:pt x="417449" y="215900"/>
                  </a:lnTo>
                  <a:lnTo>
                    <a:pt x="441833" y="203200"/>
                  </a:lnTo>
                  <a:lnTo>
                    <a:pt x="466851" y="190500"/>
                  </a:lnTo>
                  <a:lnTo>
                    <a:pt x="492378" y="177800"/>
                  </a:lnTo>
                  <a:lnTo>
                    <a:pt x="545084" y="165100"/>
                  </a:lnTo>
                  <a:lnTo>
                    <a:pt x="599948" y="139700"/>
                  </a:lnTo>
                  <a:lnTo>
                    <a:pt x="656971" y="127000"/>
                  </a:lnTo>
                  <a:lnTo>
                    <a:pt x="715899" y="101600"/>
                  </a:lnTo>
                  <a:lnTo>
                    <a:pt x="903477" y="63500"/>
                  </a:lnTo>
                  <a:lnTo>
                    <a:pt x="1036701" y="38100"/>
                  </a:lnTo>
                  <a:lnTo>
                    <a:pt x="1105662" y="38100"/>
                  </a:lnTo>
                  <a:lnTo>
                    <a:pt x="1175892" y="25400"/>
                  </a:lnTo>
                  <a:close/>
                </a:path>
                <a:path w="2936875" h="1308100">
                  <a:moveTo>
                    <a:pt x="1901698" y="25400"/>
                  </a:moveTo>
                  <a:lnTo>
                    <a:pt x="1760727" y="25400"/>
                  </a:lnTo>
                  <a:lnTo>
                    <a:pt x="1831086" y="38100"/>
                  </a:lnTo>
                  <a:lnTo>
                    <a:pt x="1899920" y="38100"/>
                  </a:lnTo>
                  <a:lnTo>
                    <a:pt x="2033270" y="63500"/>
                  </a:lnTo>
                  <a:lnTo>
                    <a:pt x="2220976" y="101600"/>
                  </a:lnTo>
                  <a:lnTo>
                    <a:pt x="2279904" y="127000"/>
                  </a:lnTo>
                  <a:lnTo>
                    <a:pt x="2336800" y="139700"/>
                  </a:lnTo>
                  <a:lnTo>
                    <a:pt x="2391664" y="165100"/>
                  </a:lnTo>
                  <a:lnTo>
                    <a:pt x="2444369" y="177800"/>
                  </a:lnTo>
                  <a:lnTo>
                    <a:pt x="2469896" y="190500"/>
                  </a:lnTo>
                  <a:lnTo>
                    <a:pt x="2494915" y="203200"/>
                  </a:lnTo>
                  <a:lnTo>
                    <a:pt x="2519299" y="215900"/>
                  </a:lnTo>
                  <a:lnTo>
                    <a:pt x="2543048" y="228600"/>
                  </a:lnTo>
                  <a:lnTo>
                    <a:pt x="2572512" y="228600"/>
                  </a:lnTo>
                  <a:lnTo>
                    <a:pt x="2525141" y="203200"/>
                  </a:lnTo>
                  <a:lnTo>
                    <a:pt x="2500503" y="190500"/>
                  </a:lnTo>
                  <a:lnTo>
                    <a:pt x="2449449" y="165100"/>
                  </a:lnTo>
                  <a:lnTo>
                    <a:pt x="2396363" y="152400"/>
                  </a:lnTo>
                  <a:lnTo>
                    <a:pt x="2341117" y="127000"/>
                  </a:lnTo>
                  <a:lnTo>
                    <a:pt x="2283841" y="114300"/>
                  </a:lnTo>
                  <a:lnTo>
                    <a:pt x="2224532" y="88900"/>
                  </a:lnTo>
                  <a:lnTo>
                    <a:pt x="2035810" y="50800"/>
                  </a:lnTo>
                  <a:lnTo>
                    <a:pt x="1901698" y="25400"/>
                  </a:lnTo>
                  <a:close/>
                </a:path>
                <a:path w="2936875" h="1308100">
                  <a:moveTo>
                    <a:pt x="1394078" y="38100"/>
                  </a:moveTo>
                  <a:lnTo>
                    <a:pt x="1177036" y="38100"/>
                  </a:lnTo>
                  <a:lnTo>
                    <a:pt x="1107186" y="50800"/>
                  </a:lnTo>
                  <a:lnTo>
                    <a:pt x="1321053" y="50800"/>
                  </a:lnTo>
                  <a:lnTo>
                    <a:pt x="1394078" y="38100"/>
                  </a:lnTo>
                  <a:close/>
                </a:path>
                <a:path w="2936875" h="1308100">
                  <a:moveTo>
                    <a:pt x="1759585" y="38100"/>
                  </a:moveTo>
                  <a:lnTo>
                    <a:pt x="1542414" y="38100"/>
                  </a:lnTo>
                  <a:lnTo>
                    <a:pt x="1615566" y="50800"/>
                  </a:lnTo>
                  <a:lnTo>
                    <a:pt x="1829435" y="50800"/>
                  </a:lnTo>
                  <a:lnTo>
                    <a:pt x="1759585" y="38100"/>
                  </a:lnTo>
                  <a:close/>
                </a:path>
                <a:path w="2936875" h="1308100">
                  <a:moveTo>
                    <a:pt x="1616075" y="25400"/>
                  </a:moveTo>
                  <a:lnTo>
                    <a:pt x="1320419" y="25400"/>
                  </a:lnTo>
                  <a:lnTo>
                    <a:pt x="1248156" y="38100"/>
                  </a:lnTo>
                  <a:lnTo>
                    <a:pt x="1688464" y="38100"/>
                  </a:lnTo>
                  <a:lnTo>
                    <a:pt x="1616075" y="25400"/>
                  </a:lnTo>
                  <a:close/>
                </a:path>
                <a:path w="2936875" h="1308100">
                  <a:moveTo>
                    <a:pt x="1319784" y="12700"/>
                  </a:moveTo>
                  <a:lnTo>
                    <a:pt x="1174623" y="12700"/>
                  </a:lnTo>
                  <a:lnTo>
                    <a:pt x="1104138" y="25400"/>
                  </a:lnTo>
                  <a:lnTo>
                    <a:pt x="1247266" y="25400"/>
                  </a:lnTo>
                  <a:lnTo>
                    <a:pt x="1319784" y="12700"/>
                  </a:lnTo>
                  <a:close/>
                </a:path>
                <a:path w="2936875" h="1308100">
                  <a:moveTo>
                    <a:pt x="1761998" y="12700"/>
                  </a:moveTo>
                  <a:lnTo>
                    <a:pt x="1616710" y="12700"/>
                  </a:lnTo>
                  <a:lnTo>
                    <a:pt x="1689353" y="25400"/>
                  </a:lnTo>
                  <a:lnTo>
                    <a:pt x="1832610" y="25400"/>
                  </a:lnTo>
                  <a:lnTo>
                    <a:pt x="1761998" y="12700"/>
                  </a:lnTo>
                  <a:close/>
                </a:path>
                <a:path w="2936875" h="1308100">
                  <a:moveTo>
                    <a:pt x="1617345" y="0"/>
                  </a:moveTo>
                  <a:lnTo>
                    <a:pt x="1319149" y="0"/>
                  </a:lnTo>
                  <a:lnTo>
                    <a:pt x="1246377" y="12700"/>
                  </a:lnTo>
                  <a:lnTo>
                    <a:pt x="1690242" y="12700"/>
                  </a:lnTo>
                  <a:lnTo>
                    <a:pt x="1617345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87511" y="1544459"/>
              <a:ext cx="690562" cy="458711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531986" y="1421003"/>
              <a:ext cx="157162" cy="209550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904732" y="1771230"/>
              <a:ext cx="192874" cy="245275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181085" y="1770380"/>
              <a:ext cx="186931" cy="238125"/>
            </a:xfrm>
            <a:prstGeom prst="rect">
              <a:avLst/>
            </a:prstGeom>
          </p:spPr>
        </p:pic>
      </p:grpSp>
      <p:sp>
        <p:nvSpPr>
          <p:cNvPr id="53" name="object 53"/>
          <p:cNvSpPr txBox="1"/>
          <p:nvPr/>
        </p:nvSpPr>
        <p:spPr>
          <a:xfrm>
            <a:off x="6489953" y="2794762"/>
            <a:ext cx="13055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8395" algn="l"/>
              </a:tabLst>
            </a:pPr>
            <a:r>
              <a:rPr sz="800" b="1" spc="-5" dirty="0">
                <a:latin typeface="Calibri"/>
                <a:cs typeface="Calibri"/>
              </a:rPr>
              <a:t>H</a:t>
            </a:r>
            <a:r>
              <a:rPr sz="800" b="1" dirty="0">
                <a:latin typeface="Calibri"/>
                <a:cs typeface="Calibri"/>
              </a:rPr>
              <a:t>A</a:t>
            </a:r>
            <a:r>
              <a:rPr sz="800" b="1" spc="-5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S	FIM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248904" y="2812796"/>
            <a:ext cx="6578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C</a:t>
            </a:r>
            <a:r>
              <a:rPr sz="800" b="1" spc="-5" dirty="0">
                <a:latin typeface="Calibri"/>
                <a:cs typeface="Calibri"/>
              </a:rPr>
              <a:t>O</a:t>
            </a:r>
            <a:r>
              <a:rPr sz="800" b="1" dirty="0">
                <a:latin typeface="Calibri"/>
                <a:cs typeface="Calibri"/>
              </a:rPr>
              <a:t>RRE</a:t>
            </a: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AZI</a:t>
            </a:r>
            <a:r>
              <a:rPr sz="800" b="1" spc="-5" dirty="0">
                <a:latin typeface="Calibri"/>
                <a:cs typeface="Calibri"/>
              </a:rPr>
              <a:t>O</a:t>
            </a:r>
            <a:r>
              <a:rPr sz="800" b="1" dirty="0">
                <a:latin typeface="Calibri"/>
                <a:cs typeface="Calibri"/>
              </a:rPr>
              <a:t>NI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76225" y="933424"/>
            <a:ext cx="7069455" cy="3308985"/>
            <a:chOff x="276225" y="933424"/>
            <a:chExt cx="7069455" cy="3308985"/>
          </a:xfrm>
        </p:grpSpPr>
        <p:sp>
          <p:nvSpPr>
            <p:cNvPr id="56" name="object 56"/>
            <p:cNvSpPr/>
            <p:nvPr/>
          </p:nvSpPr>
          <p:spPr>
            <a:xfrm>
              <a:off x="2657475" y="1808607"/>
              <a:ext cx="3511550" cy="2416175"/>
            </a:xfrm>
            <a:custGeom>
              <a:avLst/>
              <a:gdLst/>
              <a:ahLst/>
              <a:cxnLst/>
              <a:rect l="l" t="t" r="r" b="b"/>
              <a:pathLst>
                <a:path w="3511550" h="2416175">
                  <a:moveTo>
                    <a:pt x="0" y="0"/>
                  </a:moveTo>
                  <a:lnTo>
                    <a:pt x="769112" y="794130"/>
                  </a:lnTo>
                </a:path>
                <a:path w="3511550" h="2416175">
                  <a:moveTo>
                    <a:pt x="3511169" y="85216"/>
                  </a:moveTo>
                  <a:lnTo>
                    <a:pt x="2760599" y="793622"/>
                  </a:lnTo>
                </a:path>
                <a:path w="3511550" h="2416175">
                  <a:moveTo>
                    <a:pt x="3488563" y="2415730"/>
                  </a:moveTo>
                  <a:lnTo>
                    <a:pt x="2840863" y="1751329"/>
                  </a:lnTo>
                </a:path>
              </a:pathLst>
            </a:custGeom>
            <a:ln w="34925">
              <a:solidFill>
                <a:srgbClr val="4471C4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310126" y="2206244"/>
              <a:ext cx="208279" cy="309880"/>
            </a:xfrm>
            <a:custGeom>
              <a:avLst/>
              <a:gdLst/>
              <a:ahLst/>
              <a:cxnLst/>
              <a:rect l="l" t="t" r="r" b="b"/>
              <a:pathLst>
                <a:path w="208279" h="309880">
                  <a:moveTo>
                    <a:pt x="156210" y="0"/>
                  </a:moveTo>
                  <a:lnTo>
                    <a:pt x="52070" y="0"/>
                  </a:lnTo>
                  <a:lnTo>
                    <a:pt x="52070" y="205358"/>
                  </a:lnTo>
                  <a:lnTo>
                    <a:pt x="0" y="205358"/>
                  </a:lnTo>
                  <a:lnTo>
                    <a:pt x="104139" y="309499"/>
                  </a:lnTo>
                  <a:lnTo>
                    <a:pt x="208279" y="205358"/>
                  </a:lnTo>
                  <a:lnTo>
                    <a:pt x="156210" y="205358"/>
                  </a:lnTo>
                  <a:lnTo>
                    <a:pt x="156210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310126" y="2206244"/>
              <a:ext cx="208279" cy="309880"/>
            </a:xfrm>
            <a:custGeom>
              <a:avLst/>
              <a:gdLst/>
              <a:ahLst/>
              <a:cxnLst/>
              <a:rect l="l" t="t" r="r" b="b"/>
              <a:pathLst>
                <a:path w="208279" h="309880">
                  <a:moveTo>
                    <a:pt x="0" y="205358"/>
                  </a:moveTo>
                  <a:lnTo>
                    <a:pt x="52070" y="205358"/>
                  </a:lnTo>
                  <a:lnTo>
                    <a:pt x="52070" y="0"/>
                  </a:lnTo>
                  <a:lnTo>
                    <a:pt x="156210" y="0"/>
                  </a:lnTo>
                  <a:lnTo>
                    <a:pt x="156210" y="205358"/>
                  </a:lnTo>
                  <a:lnTo>
                    <a:pt x="208279" y="205358"/>
                  </a:lnTo>
                  <a:lnTo>
                    <a:pt x="104139" y="309499"/>
                  </a:lnTo>
                  <a:lnTo>
                    <a:pt x="0" y="20535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688463" y="3051555"/>
              <a:ext cx="3375660" cy="1270"/>
            </a:xfrm>
            <a:custGeom>
              <a:avLst/>
              <a:gdLst/>
              <a:ahLst/>
              <a:cxnLst/>
              <a:rect l="l" t="t" r="r" b="b"/>
              <a:pathLst>
                <a:path w="3375660" h="1269">
                  <a:moveTo>
                    <a:pt x="0" y="1269"/>
                  </a:moveTo>
                  <a:lnTo>
                    <a:pt x="326263" y="1143"/>
                  </a:lnTo>
                </a:path>
                <a:path w="3375660" h="1269">
                  <a:moveTo>
                    <a:pt x="3172967" y="0"/>
                  </a:moveTo>
                  <a:lnTo>
                    <a:pt x="3375406" y="0"/>
                  </a:lnTo>
                </a:path>
              </a:pathLst>
            </a:custGeom>
            <a:ln w="34925">
              <a:solidFill>
                <a:srgbClr val="4471C4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75732" y="933424"/>
              <a:ext cx="635787" cy="511962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014473" y="2490774"/>
              <a:ext cx="891781" cy="560781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7323074" y="2950336"/>
              <a:ext cx="22225" cy="957580"/>
            </a:xfrm>
            <a:custGeom>
              <a:avLst/>
              <a:gdLst/>
              <a:ahLst/>
              <a:cxnLst/>
              <a:rect l="l" t="t" r="r" b="b"/>
              <a:pathLst>
                <a:path w="22225" h="957579">
                  <a:moveTo>
                    <a:pt x="7493" y="0"/>
                  </a:moveTo>
                  <a:lnTo>
                    <a:pt x="0" y="0"/>
                  </a:lnTo>
                  <a:lnTo>
                    <a:pt x="0" y="957287"/>
                  </a:lnTo>
                  <a:lnTo>
                    <a:pt x="7493" y="957287"/>
                  </a:lnTo>
                  <a:lnTo>
                    <a:pt x="7493" y="0"/>
                  </a:lnTo>
                  <a:close/>
                </a:path>
                <a:path w="22225" h="957579">
                  <a:moveTo>
                    <a:pt x="22225" y="0"/>
                  </a:moveTo>
                  <a:lnTo>
                    <a:pt x="14859" y="0"/>
                  </a:lnTo>
                  <a:lnTo>
                    <a:pt x="14859" y="957287"/>
                  </a:lnTo>
                  <a:lnTo>
                    <a:pt x="22225" y="957287"/>
                  </a:lnTo>
                  <a:lnTo>
                    <a:pt x="22225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92900" y="1076375"/>
              <a:ext cx="296468" cy="303606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85750" y="1388275"/>
              <a:ext cx="305993" cy="307174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76225" y="1707426"/>
              <a:ext cx="310756" cy="307174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6991350" y="2853975"/>
              <a:ext cx="64769" cy="78740"/>
            </a:xfrm>
            <a:custGeom>
              <a:avLst/>
              <a:gdLst/>
              <a:ahLst/>
              <a:cxnLst/>
              <a:rect l="l" t="t" r="r" b="b"/>
              <a:pathLst>
                <a:path w="64770" h="78739">
                  <a:moveTo>
                    <a:pt x="64293" y="0"/>
                  </a:moveTo>
                  <a:lnTo>
                    <a:pt x="0" y="0"/>
                  </a:lnTo>
                  <a:lnTo>
                    <a:pt x="0" y="78581"/>
                  </a:lnTo>
                  <a:lnTo>
                    <a:pt x="64293" y="78581"/>
                  </a:lnTo>
                  <a:lnTo>
                    <a:pt x="6429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90206" y="2945589"/>
              <a:ext cx="63500" cy="77470"/>
            </a:xfrm>
            <a:custGeom>
              <a:avLst/>
              <a:gdLst/>
              <a:ahLst/>
              <a:cxnLst/>
              <a:rect l="l" t="t" r="r" b="b"/>
              <a:pathLst>
                <a:path w="63500" h="77469">
                  <a:moveTo>
                    <a:pt x="63103" y="0"/>
                  </a:moveTo>
                  <a:lnTo>
                    <a:pt x="0" y="0"/>
                  </a:lnTo>
                  <a:lnTo>
                    <a:pt x="0" y="77391"/>
                  </a:lnTo>
                  <a:lnTo>
                    <a:pt x="63103" y="77391"/>
                  </a:lnTo>
                  <a:lnTo>
                    <a:pt x="63103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7060438" y="2809341"/>
            <a:ext cx="187325" cy="21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marR="5080" indent="-7620">
              <a:lnSpc>
                <a:spcPct val="126499"/>
              </a:lnSpc>
              <a:spcBef>
                <a:spcPts val="100"/>
              </a:spcBef>
            </a:pPr>
            <a:r>
              <a:rPr sz="500" b="1" spc="-5" dirty="0">
                <a:latin typeface="Calibri"/>
                <a:cs typeface="Calibri"/>
              </a:rPr>
              <a:t>IC</a:t>
            </a:r>
            <a:r>
              <a:rPr sz="500" b="1" dirty="0">
                <a:latin typeface="Calibri"/>
                <a:cs typeface="Calibri"/>
              </a:rPr>
              <a:t>T</a:t>
            </a:r>
            <a:r>
              <a:rPr sz="500" b="1" spc="-5" dirty="0">
                <a:latin typeface="Calibri"/>
                <a:cs typeface="Calibri"/>
              </a:rPr>
              <a:t>U</a:t>
            </a:r>
            <a:r>
              <a:rPr sz="500" b="1" dirty="0">
                <a:latin typeface="Calibri"/>
                <a:cs typeface="Calibri"/>
              </a:rPr>
              <a:t>S  </a:t>
            </a:r>
            <a:r>
              <a:rPr sz="500" b="1" spc="-5" dirty="0">
                <a:latin typeface="Calibri"/>
                <a:cs typeface="Calibri"/>
              </a:rPr>
              <a:t>O</a:t>
            </a:r>
            <a:r>
              <a:rPr sz="500" b="1" dirty="0">
                <a:latin typeface="Calibri"/>
                <a:cs typeface="Calibri"/>
              </a:rPr>
              <a:t>RTO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951089" y="279273"/>
            <a:ext cx="105981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XII</a:t>
            </a:r>
            <a:r>
              <a:rPr sz="400" b="1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400" b="1" spc="-10" dirty="0">
                <a:solidFill>
                  <a:srgbClr val="2D75B6"/>
                </a:solidFill>
                <a:latin typeface="Calibri"/>
                <a:cs typeface="Calibri"/>
              </a:rPr>
              <a:t>CONGRESSO</a:t>
            </a:r>
            <a:r>
              <a:rPr sz="400" b="1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NAZIONALE</a:t>
            </a:r>
            <a:r>
              <a:rPr sz="400" b="1" spc="10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GRUPPO</a:t>
            </a:r>
            <a:r>
              <a:rPr sz="400" b="1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di</a:t>
            </a:r>
            <a:r>
              <a:rPr sz="400" b="1" spc="-10" dirty="0">
                <a:solidFill>
                  <a:srgbClr val="2D75B6"/>
                </a:solidFill>
                <a:latin typeface="Calibri"/>
                <a:cs typeface="Calibri"/>
              </a:rPr>
              <a:t> RICERCA</a:t>
            </a:r>
            <a:endParaRPr sz="400">
              <a:latin typeface="Calibri"/>
              <a:cs typeface="Calibri"/>
            </a:endParaRPr>
          </a:p>
          <a:p>
            <a:pPr marL="22860">
              <a:lnSpc>
                <a:spcPct val="100000"/>
              </a:lnSpc>
            </a:pPr>
            <a:r>
              <a:rPr sz="400" b="1" spc="-10" dirty="0">
                <a:solidFill>
                  <a:srgbClr val="2D75B6"/>
                </a:solidFill>
                <a:latin typeface="Calibri"/>
                <a:cs typeface="Calibri"/>
              </a:rPr>
              <a:t>i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n</a:t>
            </a:r>
            <a:r>
              <a:rPr sz="400" b="1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PSI</a:t>
            </a:r>
            <a:r>
              <a:rPr sz="400" b="1" spc="-15" dirty="0">
                <a:solidFill>
                  <a:srgbClr val="2D75B6"/>
                </a:solidFill>
                <a:latin typeface="Calibri"/>
                <a:cs typeface="Calibri"/>
              </a:rPr>
              <a:t>C</a:t>
            </a:r>
            <a:r>
              <a:rPr sz="400" b="1" spc="-10" dirty="0">
                <a:solidFill>
                  <a:srgbClr val="2D75B6"/>
                </a:solidFill>
                <a:latin typeface="Calibri"/>
                <a:cs typeface="Calibri"/>
              </a:rPr>
              <a:t>O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S</a:t>
            </a:r>
            <a:r>
              <a:rPr sz="400" b="1" spc="-10" dirty="0">
                <a:solidFill>
                  <a:srgbClr val="2D75B6"/>
                </a:solidFill>
                <a:latin typeface="Calibri"/>
                <a:cs typeface="Calibri"/>
              </a:rPr>
              <a:t>O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MA</a:t>
            </a:r>
            <a:r>
              <a:rPr sz="400" b="1" spc="-10" dirty="0">
                <a:solidFill>
                  <a:srgbClr val="2D75B6"/>
                </a:solidFill>
                <a:latin typeface="Calibri"/>
                <a:cs typeface="Calibri"/>
              </a:rPr>
              <a:t>T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I</a:t>
            </a:r>
            <a:r>
              <a:rPr sz="400" b="1" spc="-15" dirty="0">
                <a:solidFill>
                  <a:srgbClr val="2D75B6"/>
                </a:solidFill>
                <a:latin typeface="Calibri"/>
                <a:cs typeface="Calibri"/>
              </a:rPr>
              <a:t>C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A</a:t>
            </a:r>
            <a:r>
              <a:rPr sz="400" b="1" spc="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-</a:t>
            </a:r>
            <a:r>
              <a:rPr sz="400" b="1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P</a:t>
            </a:r>
            <a:r>
              <a:rPr sz="400" b="1" spc="-10" dirty="0">
                <a:solidFill>
                  <a:srgbClr val="2D75B6"/>
                </a:solidFill>
                <a:latin typeface="Calibri"/>
                <a:cs typeface="Calibri"/>
              </a:rPr>
              <a:t>is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a</a:t>
            </a:r>
            <a:r>
              <a:rPr sz="400" b="1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21</a:t>
            </a:r>
            <a:r>
              <a:rPr sz="400" b="1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e 22 o</a:t>
            </a:r>
            <a:r>
              <a:rPr sz="400" b="1" spc="-15" dirty="0">
                <a:solidFill>
                  <a:srgbClr val="2D75B6"/>
                </a:solidFill>
                <a:latin typeface="Calibri"/>
                <a:cs typeface="Calibri"/>
              </a:rPr>
              <a:t>tt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obre</a:t>
            </a:r>
            <a:r>
              <a:rPr sz="400" b="1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400" b="1" spc="-5" dirty="0">
                <a:solidFill>
                  <a:srgbClr val="2D75B6"/>
                </a:solidFill>
                <a:latin typeface="Calibri"/>
                <a:cs typeface="Calibri"/>
              </a:rPr>
              <a:t>2022</a:t>
            </a:r>
            <a:endParaRPr sz="400">
              <a:latin typeface="Calibri"/>
              <a:cs typeface="Calibri"/>
            </a:endParaRPr>
          </a:p>
        </p:txBody>
      </p:sp>
      <p:pic>
        <p:nvPicPr>
          <p:cNvPr id="70" name="object 7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024748" y="58293"/>
            <a:ext cx="885825" cy="200025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41694" y="49061"/>
            <a:ext cx="364324" cy="307643"/>
          </a:xfrm>
          <a:prstGeom prst="rect">
            <a:avLst/>
          </a:prstGeom>
        </p:spPr>
      </p:pic>
      <p:sp>
        <p:nvSpPr>
          <p:cNvPr id="73" name="Rettangolo 72"/>
          <p:cNvSpPr/>
          <p:nvPr/>
        </p:nvSpPr>
        <p:spPr>
          <a:xfrm>
            <a:off x="27940" y="236590"/>
            <a:ext cx="60801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00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Villa Bellombra  Presidio Ospedaliero Accreditato </a:t>
            </a:r>
          </a:p>
        </p:txBody>
      </p:sp>
      <p:pic>
        <p:nvPicPr>
          <p:cNvPr id="74" name="Immagine 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81" y="43674"/>
            <a:ext cx="436549" cy="43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1247</Words>
  <Application>Microsoft Office PowerPoint</Application>
  <PresentationFormat>Presentazione su schermo (16:9)</PresentationFormat>
  <Paragraphs>76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Il recupero psicosomatico nella pratica riabilitativa post-ictus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Psychosomatic recovery in post stroke rehabilitation practice</dc:title>
  <dc:creator>Microsoft Office User</dc:creator>
  <cp:lastModifiedBy>Laura Gestieri -Villa Bellombra-</cp:lastModifiedBy>
  <cp:revision>1</cp:revision>
  <dcterms:created xsi:type="dcterms:W3CDTF">2023-03-23T12:31:36Z</dcterms:created>
  <dcterms:modified xsi:type="dcterms:W3CDTF">2023-03-27T12:48:30Z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2023-03-23T00:00:00Z</vt:filetime>
  </property>
</Properties>
</file>